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7.xml" ContentType="application/vnd.openxmlformats-officedocument.presentationml.notesSlide+xml"/>
  <Override PartName="/ppt/notesSlides/_rels/notesSlide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49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move the slide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CH" sz="2000" spc="-1" strike="noStrike">
                <a:latin typeface="Arial"/>
              </a:rPr>
              <a:t>Click to edit the notes format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CH" sz="1400" spc="-1" strike="noStrike">
                <a:latin typeface="Times New Roman"/>
              </a:rPr>
              <a:t>&lt;header&gt;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CH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&lt;footer&gt;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CH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D44F7FD-0813-4A4C-B9A0-586517DD9CC1}" type="slidenum">
              <a:rPr b="0" lang="fr-CH" sz="1400" spc="-1" strike="noStrike">
                <a:latin typeface="Times New Roman"/>
              </a:rPr>
              <a:t>&lt;number&gt;</a:t>
            </a:fld>
            <a:endParaRPr b="0" lang="fr-C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 125"/>
          <p:cNvSpPr/>
          <p:nvPr/>
        </p:nvSpPr>
        <p:spPr>
          <a:xfrm>
            <a:off x="4282200" y="10155600"/>
            <a:ext cx="3272760" cy="53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2EBD632-D7F5-4D22-95A0-DD738EBA85F9}" type="slidenum">
              <a:rPr b="0" lang="fr-CH" sz="1200" spc="-1" strike="noStrike">
                <a:solidFill>
                  <a:srgbClr val="000000"/>
                </a:solidFill>
                <a:latin typeface="Calibri"/>
                <a:ea typeface="宋体"/>
              </a:rPr>
              <a:t>&lt;number&gt;</a:t>
            </a:fld>
            <a:endParaRPr b="0" lang="fr-CH" sz="1200" spc="-1" strike="noStrike">
              <a:latin typeface="Arial"/>
            </a:endParaRPr>
          </a:p>
        </p:txBody>
      </p:sp>
      <p:sp>
        <p:nvSpPr>
          <p:cNvPr id="983" name="PlaceHolder 1"/>
          <p:cNvSpPr>
            <a:spLocks noGrp="1"/>
          </p:cNvSpPr>
          <p:nvPr>
            <p:ph type="sldImg"/>
          </p:nvPr>
        </p:nvSpPr>
        <p:spPr>
          <a:xfrm>
            <a:off x="1260000" y="799920"/>
            <a:ext cx="5036760" cy="4006440"/>
          </a:xfrm>
          <a:prstGeom prst="rect">
            <a:avLst/>
          </a:prstGeom>
          <a:ln w="0">
            <a:noFill/>
          </a:ln>
        </p:spPr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757440" y="5078520"/>
            <a:ext cx="604152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340" spc="-1" strike="noStrike">
                <a:latin typeface="Arial"/>
                <a:ea typeface="宋体"/>
              </a:rPr>
              <a:t>Mark Harris, of Nvidia, runs the gpgpu.org website</a:t>
            </a:r>
            <a:endParaRPr b="0" lang="fr-CH" sz="234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69560" cy="2595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69560" cy="12045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29560" cy="2595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69560" cy="2595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67400" cy="2574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0"/>
            <a:ext cx="10067400" cy="12024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27400" cy="2574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67400" cy="2574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71720" cy="2617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0" y="0"/>
            <a:ext cx="10071720" cy="12067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31720" cy="2617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71720" cy="2617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CH" sz="1800" spc="-1" strike="noStrike">
                <a:latin typeface="Arial"/>
              </a:rPr>
              <a:t>Click to edit the title text format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9120" cy="4309560"/>
          </a:xfrm>
          <a:prstGeom prst="rect">
            <a:avLst/>
          </a:prstGeom>
          <a:ln w="10800">
            <a:noFill/>
          </a:ln>
        </p:spPr>
      </p:pic>
      <p:sp>
        <p:nvSpPr>
          <p:cNvPr id="171" name=""/>
          <p:cNvSpPr/>
          <p:nvPr/>
        </p:nvSpPr>
        <p:spPr>
          <a:xfrm>
            <a:off x="714600" y="4392000"/>
            <a:ext cx="934956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240000" y="5055120"/>
            <a:ext cx="344268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Copyright 2023 Patrick Lemoine. All rights reserved.</a:t>
            </a:r>
            <a:endParaRPr b="0" lang="fr-CH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504000" y="2421000"/>
            <a:ext cx="4535280" cy="10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map to cores on the GPU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Allows for portability when changing hardware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01" name="Content Placeholder 68" descr="auto-scaling.PNG"/>
          <p:cNvPicPr/>
          <p:nvPr/>
        </p:nvPicPr>
        <p:blipFill>
          <a:blip r:embed="rId1"/>
          <a:stretch/>
        </p:blipFill>
        <p:spPr>
          <a:xfrm>
            <a:off x="5400000" y="1440000"/>
            <a:ext cx="4448880" cy="307728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07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Scalability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"/>
          <p:cNvSpPr/>
          <p:nvPr/>
        </p:nvSpPr>
        <p:spPr>
          <a:xfrm>
            <a:off x="504000" y="1935000"/>
            <a:ext cx="9069480" cy="28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eb91e"/>
                </a:solidFill>
                <a:latin typeface="Times New Roman"/>
                <a:ea typeface="DejaVu Sans"/>
              </a:rPr>
              <a:t>cudaMemcpy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 void *dst,   void *src,   size_t nbytes,  enum cudaMemcpyKind direction);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after the copy is complete blocks CPU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 doesn’t start copying until previous CUDA calls complete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enum cudaMemcpyKind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cudaMemcpyHostToDevice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cudaMemcpyDeviceToHost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cudaMemcpyDeviceToDevice 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04" name="PlaceHolder 112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Tranfer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504000" y="1323000"/>
            <a:ext cx="906948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kernel launches are asynchronous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CPU immediately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starts executing once all previous CUDA calls have completed 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Memcopies are synchronous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CPU once the copy is complete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starts once all previous CUDA calls have completed 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cudaThreadSynchronize()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until all previous CUDA calls complete 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Asynchronous CUDA calls provide: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non-blocking memcopies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ability to overlap memcopies and kernel execution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06" name="PlaceHolder 113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Host Synchronization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323280" y="2475000"/>
            <a:ext cx="4785120" cy="15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much much faster than global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Don’t trust local memory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Global, Constant, and Texture memory available to both host and cpu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08" name="Content Placeholder 70" descr="CUDA-Memory.gif"/>
          <p:cNvPicPr/>
          <p:nvPr/>
        </p:nvPicPr>
        <p:blipFill>
          <a:blip r:embed="rId1"/>
          <a:stretch/>
        </p:blipFill>
        <p:spPr>
          <a:xfrm>
            <a:off x="5190480" y="1323000"/>
            <a:ext cx="4316040" cy="373896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15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Hierarchy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540000" y="1719000"/>
            <a:ext cx="6335280" cy="29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 memory not cached on G8x GPUs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High latency, but launching more threads hides latency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Important to minimize accesses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Coalesce global memory accesses (more later)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is on-chip, very high bandwidth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 latency (100-150times faster than global memory)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Like a user-managed per-multiprocessor cache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Try to minimize or avoid bank conflicts (more later)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CH" sz="2400" spc="-1" strike="noStrike">
              <a:latin typeface="Arial"/>
            </a:endParaRPr>
          </a:p>
        </p:txBody>
      </p:sp>
      <p:sp>
        <p:nvSpPr>
          <p:cNvPr id="211" name="PlaceHolder 116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Global and Shared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"/>
          <p:cNvSpPr/>
          <p:nvPr/>
        </p:nvSpPr>
        <p:spPr>
          <a:xfrm>
            <a:off x="504000" y="1863000"/>
            <a:ext cx="9069480" cy="28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Texture partition is cached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Uses the texture cache also used for graphics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Optimized for 2D spatial locality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Best performance when threads of a warp read locations that are close together in 2D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Constant memory is cached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 cycles per address read within a single warp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cost 4 cycles if all threads in a warp read same address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cost 64 cycles if all threads read different addresses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13" name="PlaceHolder 117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Texture and Constant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504000" y="1647000"/>
            <a:ext cx="9153720" cy="31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coordinated read by a half-warp (16threads)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contiguous region of global memory: 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64bytes - each thread reads a word: int, float, …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128bytes - each thread reads a double-word: int2, float2, … 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256bytes - each thread reads a quad-word: int4, float4, …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Additional restrictions: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Starting address for a region must be a multiple of region size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kth thread in a half-warp must access the kth element in a block being read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Exception: not all threads must be participating 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Predicated access, divergence within a halfwarp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sp>
        <p:nvSpPr>
          <p:cNvPr id="215" name="PlaceHolder 118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Coalescing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503280" y="1268640"/>
            <a:ext cx="4451040" cy="5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2400" spc="-1" strike="noStrike">
                <a:latin typeface="Arial"/>
              </a:rPr>
              <a:t>Coalesced memory accesses</a:t>
            </a:r>
            <a:endParaRPr b="0" lang="fr-CH" sz="2400" spc="-1" strike="noStrike">
              <a:latin typeface="Arial"/>
            </a:endParaRPr>
          </a:p>
        </p:txBody>
      </p:sp>
      <p:pic>
        <p:nvPicPr>
          <p:cNvPr id="217" name="Content Placeholder 71" descr="coalesced.png"/>
          <p:cNvPicPr/>
          <p:nvPr/>
        </p:nvPicPr>
        <p:blipFill>
          <a:blip r:embed="rId1"/>
          <a:stretch/>
        </p:blipFill>
        <p:spPr>
          <a:xfrm>
            <a:off x="504000" y="2004480"/>
            <a:ext cx="4451040" cy="285192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0" y="1272240"/>
            <a:ext cx="4452480" cy="52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Uncoalesced memory accesses</a:t>
            </a:r>
            <a:endParaRPr b="0" lang="fr-CH" sz="2400" spc="-1" strike="noStrike">
              <a:latin typeface="Arial"/>
            </a:endParaRPr>
          </a:p>
        </p:txBody>
      </p:sp>
      <p:pic>
        <p:nvPicPr>
          <p:cNvPr id="219" name="Content Placeholder 72" descr="uncoalesced.png"/>
          <p:cNvPicPr/>
          <p:nvPr/>
        </p:nvPicPr>
        <p:blipFill>
          <a:blip r:embed="rId2"/>
          <a:stretch/>
        </p:blipFill>
        <p:spPr>
          <a:xfrm>
            <a:off x="5120640" y="2016000"/>
            <a:ext cx="4452480" cy="282816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19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Coalescing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>
            <a:off x="504000" y="2007000"/>
            <a:ext cx="4448880" cy="22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is divided into banks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bank has serial read/write access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Bank addresses are striped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more than one thread attempts to access the same bank at the same time, they’re accesses are serialized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This is a bank conflict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CH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CH" sz="2800" spc="-1" strike="noStrike">
              <a:latin typeface="Arial"/>
            </a:endParaRPr>
          </a:p>
        </p:txBody>
      </p:sp>
      <p:pic>
        <p:nvPicPr>
          <p:cNvPr id="222" name="bank-conflict.jpg 1" descr="/Users/user/Desktop/bank-conflict.jpg"/>
          <p:cNvPicPr/>
          <p:nvPr/>
        </p:nvPicPr>
        <p:blipFill>
          <a:blip r:embed="rId1"/>
          <a:stretch/>
        </p:blipFill>
        <p:spPr>
          <a:xfrm>
            <a:off x="5661360" y="1323000"/>
            <a:ext cx="3374640" cy="373896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21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Bank Conflicts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"/>
          <p:cNvSpPr/>
          <p:nvPr/>
        </p:nvSpPr>
        <p:spPr>
          <a:xfrm>
            <a:off x="2160000" y="2808000"/>
            <a:ext cx="6473520" cy="14227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Concepts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480" cy="14032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720" cy="1121400"/>
          </a:xfrm>
          <a:prstGeom prst="rect">
            <a:avLst/>
          </a:prstGeom>
          <a:ln w="0">
            <a:noFill/>
          </a:ln>
        </p:spPr>
      </p:pic>
      <p:pic>
        <p:nvPicPr>
          <p:cNvPr id="227" name="Cycles- 3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480" cy="16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Computing Using CUDA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2703960" y="2054160"/>
            <a:ext cx="7014960" cy="28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With CUDA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What is CUDA ?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Concepts</a:t>
            </a:r>
            <a:endParaRPr b="0" lang="fr-CH" sz="1400" spc="-1" strike="noStrike">
              <a:latin typeface="Arial"/>
            </a:endParaRPr>
          </a:p>
          <a:p>
            <a:pPr marL="180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Running in parallel (Blocks)</a:t>
            </a:r>
            <a:endParaRPr b="0" lang="fr-CH" sz="1400" spc="-1" strike="noStrike">
              <a:latin typeface="Arial"/>
            </a:endParaRPr>
          </a:p>
          <a:p>
            <a:pPr marL="180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Introduction Threads</a:t>
            </a:r>
            <a:endParaRPr b="0" lang="fr-CH" sz="1400" spc="-1" strike="noStrike">
              <a:latin typeface="Arial"/>
            </a:endParaRPr>
          </a:p>
          <a:p>
            <a:pPr marL="180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Combining Threads &amp; Blocks (Indexing)</a:t>
            </a:r>
            <a:endParaRPr b="0" lang="fr-CH" sz="1400" spc="-1" strike="noStrike">
              <a:latin typeface="Arial"/>
            </a:endParaRPr>
          </a:p>
          <a:p>
            <a:pPr marL="180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Cooperating Threads (Shared memory)</a:t>
            </a:r>
            <a:endParaRPr b="0" lang="fr-CH" sz="1400" spc="-1" strike="noStrike">
              <a:latin typeface="Arial"/>
            </a:endParaRPr>
          </a:p>
          <a:p>
            <a:pPr marL="180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Managing the device (Asynchronous operation)</a:t>
            </a:r>
            <a:endParaRPr b="0" lang="fr-CH" sz="14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PI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E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xamples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175" name="Picture 3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71000" cy="2638800"/>
          </a:xfrm>
          <a:prstGeom prst="rect">
            <a:avLst/>
          </a:prstGeom>
          <a:ln w="0">
            <a:noFill/>
          </a:ln>
        </p:spPr>
      </p:pic>
      <p:sp>
        <p:nvSpPr>
          <p:cNvPr id="176" name="Text Box 3"/>
          <p:cNvSpPr/>
          <p:nvPr/>
        </p:nvSpPr>
        <p:spPr>
          <a:xfrm>
            <a:off x="1599120" y="2103840"/>
            <a:ext cx="1408320" cy="46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177" name="PlaceHolder 11"/>
          <p:cNvSpPr/>
          <p:nvPr/>
        </p:nvSpPr>
        <p:spPr>
          <a:xfrm>
            <a:off x="8460000" y="1296000"/>
            <a:ext cx="150120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4/6</a:t>
            </a:r>
            <a:endParaRPr b="0" lang="fr-CH" sz="16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aight Connector 75"/>
          <p:cNvSpPr/>
          <p:nvPr/>
        </p:nvSpPr>
        <p:spPr>
          <a:xfrm>
            <a:off x="5398920" y="1630440"/>
            <a:ext cx="360" cy="339912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Straight Connector 110"/>
          <p:cNvSpPr/>
          <p:nvPr/>
        </p:nvSpPr>
        <p:spPr>
          <a:xfrm>
            <a:off x="5398920" y="16304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Straight Connector 111"/>
          <p:cNvSpPr/>
          <p:nvPr/>
        </p:nvSpPr>
        <p:spPr>
          <a:xfrm flipV="1">
            <a:off x="1169640" y="3322080"/>
            <a:ext cx="4217040" cy="792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AutoShape 14"/>
          <p:cNvSpPr/>
          <p:nvPr/>
        </p:nvSpPr>
        <p:spPr>
          <a:xfrm>
            <a:off x="5971320" y="1440000"/>
            <a:ext cx="327888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105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1050" spc="-1" strike="noStrike">
              <a:latin typeface="Arial"/>
            </a:endParaRPr>
          </a:p>
        </p:txBody>
      </p:sp>
      <p:sp>
        <p:nvSpPr>
          <p:cNvPr id="232" name="AutoShape 65"/>
          <p:cNvSpPr/>
          <p:nvPr/>
        </p:nvSpPr>
        <p:spPr>
          <a:xfrm>
            <a:off x="5971320" y="1864800"/>
            <a:ext cx="3278880" cy="37836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3" name="AutoShape 66"/>
          <p:cNvSpPr/>
          <p:nvPr/>
        </p:nvSpPr>
        <p:spPr>
          <a:xfrm>
            <a:off x="5971320" y="2289960"/>
            <a:ext cx="327888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4" name="AutoShape 67"/>
          <p:cNvSpPr/>
          <p:nvPr/>
        </p:nvSpPr>
        <p:spPr>
          <a:xfrm>
            <a:off x="5971320" y="2714760"/>
            <a:ext cx="3278880" cy="37836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5" name="AutoShape 68"/>
          <p:cNvSpPr/>
          <p:nvPr/>
        </p:nvSpPr>
        <p:spPr>
          <a:xfrm>
            <a:off x="5971320" y="3139200"/>
            <a:ext cx="3278880" cy="37836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6" name="AutoShape 69"/>
          <p:cNvSpPr/>
          <p:nvPr/>
        </p:nvSpPr>
        <p:spPr>
          <a:xfrm>
            <a:off x="5971320" y="3564000"/>
            <a:ext cx="327888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7" name="AutoShape 70"/>
          <p:cNvSpPr/>
          <p:nvPr/>
        </p:nvSpPr>
        <p:spPr>
          <a:xfrm>
            <a:off x="5971320" y="3989160"/>
            <a:ext cx="327888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8" name="AutoShape 71"/>
          <p:cNvSpPr/>
          <p:nvPr/>
        </p:nvSpPr>
        <p:spPr>
          <a:xfrm>
            <a:off x="5971320" y="4413960"/>
            <a:ext cx="3278880" cy="37836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39" name="AutoShape 72"/>
          <p:cNvSpPr/>
          <p:nvPr/>
        </p:nvSpPr>
        <p:spPr>
          <a:xfrm>
            <a:off x="5971320" y="4838760"/>
            <a:ext cx="327888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40" name="Straight Connector 112"/>
          <p:cNvSpPr/>
          <p:nvPr/>
        </p:nvSpPr>
        <p:spPr>
          <a:xfrm>
            <a:off x="5398920" y="20556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Straight Connector 113"/>
          <p:cNvSpPr/>
          <p:nvPr/>
        </p:nvSpPr>
        <p:spPr>
          <a:xfrm>
            <a:off x="5398920" y="24786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Straight Connector 114"/>
          <p:cNvSpPr/>
          <p:nvPr/>
        </p:nvSpPr>
        <p:spPr>
          <a:xfrm>
            <a:off x="5398920" y="29048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Straight Connector 115"/>
          <p:cNvSpPr/>
          <p:nvPr/>
        </p:nvSpPr>
        <p:spPr>
          <a:xfrm>
            <a:off x="5398920" y="33300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Straight Connector 116"/>
          <p:cNvSpPr/>
          <p:nvPr/>
        </p:nvSpPr>
        <p:spPr>
          <a:xfrm>
            <a:off x="5398920" y="37548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Straight Connector 117"/>
          <p:cNvSpPr/>
          <p:nvPr/>
        </p:nvSpPr>
        <p:spPr>
          <a:xfrm>
            <a:off x="5398920" y="417996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Straight Connector 118"/>
          <p:cNvSpPr/>
          <p:nvPr/>
        </p:nvSpPr>
        <p:spPr>
          <a:xfrm>
            <a:off x="5398920" y="46166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Straight Connector 119"/>
          <p:cNvSpPr/>
          <p:nvPr/>
        </p:nvSpPr>
        <p:spPr>
          <a:xfrm>
            <a:off x="5398920" y="503316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Box 52"/>
          <p:cNvSpPr/>
          <p:nvPr/>
        </p:nvSpPr>
        <p:spPr>
          <a:xfrm>
            <a:off x="1382400" y="2632680"/>
            <a:ext cx="29138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>
                <a:solidFill>
                  <a:srgbClr val="ff0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UDA </a:t>
            </a:r>
            <a:r>
              <a:rPr b="1" lang="en-GB" sz="2800" spc="-1" strike="noStrike">
                <a:solidFill>
                  <a:srgbClr val="ff4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ONCEPTS</a:t>
            </a:r>
            <a:endParaRPr b="0" lang="fr-CH" sz="2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2140920" y="1620000"/>
            <a:ext cx="1240920" cy="1114200"/>
          </a:xfrm>
          <a:prstGeom prst="rect">
            <a:avLst/>
          </a:prstGeom>
          <a:ln w="10800">
            <a:noFill/>
          </a:ln>
        </p:spPr>
      </p:pic>
      <p:pic>
        <p:nvPicPr>
          <p:cNvPr id="250" name="Picture 12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65640" y="355608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4000" y="3394440"/>
            <a:ext cx="2338560" cy="1644120"/>
          </a:xfrm>
          <a:prstGeom prst="rect">
            <a:avLst/>
          </a:prstGeom>
          <a:ln w="10800">
            <a:noFill/>
          </a:ln>
        </p:spPr>
      </p:pic>
      <p:sp>
        <p:nvSpPr>
          <p:cNvPr id="252" name="PlaceHolder 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CUDA: Heterogeneous Computing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3" name="Content Placeholder 1"/>
          <p:cNvSpPr/>
          <p:nvPr/>
        </p:nvSpPr>
        <p:spPr>
          <a:xfrm>
            <a:off x="684360" y="1646640"/>
            <a:ext cx="9222480" cy="1635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</a:t>
            </a:r>
            <a:endParaRPr b="0" lang="fr-CH" sz="16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90000"/>
              <a:buFont typeface="Wingdings" charset="2"/>
              <a:buChar char=""/>
            </a:pPr>
            <a:r>
              <a:rPr b="0" i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Host</a:t>
            </a:r>
            <a:r>
              <a:rPr b="0" i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CPU and its memory (host memory)</a:t>
            </a:r>
            <a:endParaRPr b="0" lang="fr-CH" sz="16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90000"/>
              <a:buFont typeface="Wingdings" charset="2"/>
              <a:buChar char=""/>
            </a:pPr>
            <a:r>
              <a:rPr b="0" i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Device</a:t>
            </a:r>
            <a:r>
              <a:rPr b="0" i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GPU and its memory (device memory)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4" name="Picture 17" descr="\\JASON-PC\Users\Jason\Documents\CUDA by Example\host.png"/>
          <p:cNvPicPr/>
          <p:nvPr/>
        </p:nvPicPr>
        <p:blipFill>
          <a:blip r:embed="rId2"/>
          <a:stretch/>
        </p:blipFill>
        <p:spPr>
          <a:xfrm>
            <a:off x="2118600" y="3281760"/>
            <a:ext cx="2465640" cy="160236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18" descr="\\JASON-PC\Users\Jason\Documents\CUDA by Example\Tesla_c1060_3qtr.png"/>
          <p:cNvPicPr/>
          <p:nvPr/>
        </p:nvPicPr>
        <p:blipFill>
          <a:blip r:embed="rId3"/>
          <a:stretch/>
        </p:blipFill>
        <p:spPr>
          <a:xfrm>
            <a:off x="6105600" y="3281760"/>
            <a:ext cx="2443680" cy="1406880"/>
          </a:xfrm>
          <a:prstGeom prst="rect">
            <a:avLst/>
          </a:prstGeom>
          <a:ln w="0">
            <a:noFill/>
          </a:ln>
        </p:spPr>
      </p:pic>
      <p:sp>
        <p:nvSpPr>
          <p:cNvPr id="256" name="TextBox 1"/>
          <p:cNvSpPr/>
          <p:nvPr/>
        </p:nvSpPr>
        <p:spPr>
          <a:xfrm>
            <a:off x="2727360" y="4851720"/>
            <a:ext cx="7038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Arial"/>
                <a:ea typeface="DejaVu Sans"/>
              </a:rPr>
              <a:t>Host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257" name="TextBox 2"/>
          <p:cNvSpPr/>
          <p:nvPr/>
        </p:nvSpPr>
        <p:spPr>
          <a:xfrm>
            <a:off x="6600240" y="4825440"/>
            <a:ext cx="95976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Arial"/>
                <a:ea typeface="DejaVu Sans"/>
              </a:rPr>
              <a:t>Device</a:t>
            </a:r>
            <a:endParaRPr b="0" lang="fr-CH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olded Corner 1"/>
          <p:cNvSpPr/>
          <p:nvPr/>
        </p:nvSpPr>
        <p:spPr>
          <a:xfrm>
            <a:off x="976680" y="624240"/>
            <a:ext cx="2104920" cy="3717720"/>
          </a:xfrm>
          <a:prstGeom prst="foldedCorner">
            <a:avLst>
              <a:gd name="adj" fmla="val 16667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#include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a31515"/>
                </a:solidFill>
                <a:latin typeface="Arial"/>
                <a:ea typeface="DejaVu Sans"/>
              </a:rPr>
              <a:t>&lt;iostream&gt;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#include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a31515"/>
                </a:solidFill>
                <a:latin typeface="Arial"/>
                <a:ea typeface="DejaVu Sans"/>
              </a:rPr>
              <a:t>&lt;algorithm&gt;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using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namespace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std;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N          1024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RADIUS     3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BLOCK_SIZE 16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__global__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stencil_1d(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*in,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*out) {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__shared__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temp[BLOCK_SIZE + 2 * RADIUS];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gindex =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+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blockIdx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*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blockDim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lindex =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+ RADIUS;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Read input elements into shared memory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temp[lindex] = in[gindex];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if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&lt; RADIUS) {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 - RADIUS] = in[gindex - RADIUS];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 + BLOCK_SIZE] = in[gindex + BLOCK_SIZE];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Synchronize (ensure all the data is available)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__syncthreads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();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Apply the stencil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result = 0;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for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offset = -RADIUS ; offset &lt;= RADIUS ; offset++)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result += temp[lindex + offset];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Store the result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out[gindex] = result;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fill_ints(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*x,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n) {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fill_n(x, n, 1);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main(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*in, *out;              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host copies of a, b, c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*d_in, *d_out;          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device copies of a, b, c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size = (N + 2*RADIUS) *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sizeof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Alloc space for host copies and setup values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in  =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*)malloc(size); fill_ints(in,  N + 2*RADIUS);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out =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*)malloc(size); fill_ints(out, N + 2*RADIUS);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Alloc space for device copies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cudaMalloc((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**)&amp;d_in,  size);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cudaMalloc((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**)&amp;d_out, size);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Copy to device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cudaMemcpy(d_in,  in,  size, cudaMemcpyHostToDevice);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cudaMemcpy(d_out, out, size, cudaMemcpyHostToDevice);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Launch stencil_1d() kernel on GPU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stencil_1d&lt;&lt;&lt;N/BLOCK_SIZE,BLOCK_SIZE&gt;&gt;&gt;(d_in + RADIUS, d_out + RADIUS);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Copy result back to host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cudaMemcpy(out, d_out, size, cudaMemcpyDeviceToHost);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Cleanup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free(in); free(out);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cudaFree(d_in); cudaFree(d_out);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return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0;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CH" sz="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400" spc="-1" strike="noStrike">
              <a:latin typeface="Arial"/>
            </a:endParaRPr>
          </a:p>
        </p:txBody>
      </p:sp>
      <p:sp>
        <p:nvSpPr>
          <p:cNvPr id="259" name="Right Brace 1"/>
          <p:cNvSpPr/>
          <p:nvPr/>
        </p:nvSpPr>
        <p:spPr>
          <a:xfrm>
            <a:off x="3148200" y="2733120"/>
            <a:ext cx="79200" cy="90612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Right Brace 2"/>
          <p:cNvSpPr/>
          <p:nvPr/>
        </p:nvSpPr>
        <p:spPr>
          <a:xfrm>
            <a:off x="3161160" y="3890880"/>
            <a:ext cx="65880" cy="36828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Right Brace 3"/>
          <p:cNvSpPr/>
          <p:nvPr/>
        </p:nvSpPr>
        <p:spPr>
          <a:xfrm>
            <a:off x="3148200" y="3642480"/>
            <a:ext cx="79200" cy="24444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TextBox 5"/>
          <p:cNvSpPr/>
          <p:nvPr/>
        </p:nvSpPr>
        <p:spPr>
          <a:xfrm>
            <a:off x="3378600" y="3004200"/>
            <a:ext cx="12952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serial code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63" name="TextBox 6"/>
          <p:cNvSpPr/>
          <p:nvPr/>
        </p:nvSpPr>
        <p:spPr>
          <a:xfrm>
            <a:off x="3391200" y="3583080"/>
            <a:ext cx="15192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parallel code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64" name="TextBox 7"/>
          <p:cNvSpPr/>
          <p:nvPr/>
        </p:nvSpPr>
        <p:spPr>
          <a:xfrm>
            <a:off x="3378600" y="3893040"/>
            <a:ext cx="12952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serial code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65" name="Right Brace 4"/>
          <p:cNvSpPr/>
          <p:nvPr/>
        </p:nvSpPr>
        <p:spPr>
          <a:xfrm>
            <a:off x="3148200" y="1139040"/>
            <a:ext cx="79200" cy="134244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TextBox 8"/>
          <p:cNvSpPr/>
          <p:nvPr/>
        </p:nvSpPr>
        <p:spPr>
          <a:xfrm>
            <a:off x="3375720" y="1642320"/>
            <a:ext cx="12402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parallel fn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267" name="Picture 5" descr="\\JASON-PC\Users\Jason\Documents\CUDA by Example\host.png"/>
          <p:cNvPicPr/>
          <p:nvPr/>
        </p:nvPicPr>
        <p:blipFill>
          <a:blip r:embed="rId1"/>
          <a:stretch/>
        </p:blipFill>
        <p:spPr>
          <a:xfrm>
            <a:off x="7880760" y="624240"/>
            <a:ext cx="1217520" cy="912240"/>
          </a:xfrm>
          <a:prstGeom prst="rect">
            <a:avLst/>
          </a:prstGeom>
          <a:ln w="0">
            <a:noFill/>
          </a:ln>
        </p:spPr>
      </p:pic>
      <p:sp>
        <p:nvSpPr>
          <p:cNvPr id="268" name="Freeform 1"/>
          <p:cNvSpPr/>
          <p:nvPr/>
        </p:nvSpPr>
        <p:spPr>
          <a:xfrm>
            <a:off x="7255440" y="751320"/>
            <a:ext cx="99000" cy="658800"/>
          </a:xfrm>
          <a:custGeom>
            <a:avLst/>
            <a:gdLst/>
            <a:ahLst/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9" name="Group 1"/>
          <p:cNvGrpSpPr/>
          <p:nvPr/>
        </p:nvGrpSpPr>
        <p:grpSpPr>
          <a:xfrm>
            <a:off x="6506280" y="1822680"/>
            <a:ext cx="1339200" cy="658800"/>
            <a:chOff x="6506280" y="1822680"/>
            <a:chExt cx="1339200" cy="658800"/>
          </a:xfrm>
        </p:grpSpPr>
        <p:sp>
          <p:nvSpPr>
            <p:cNvPr id="270" name="Freeform 2"/>
            <p:cNvSpPr/>
            <p:nvPr/>
          </p:nvSpPr>
          <p:spPr>
            <a:xfrm>
              <a:off x="650628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Freeform 3"/>
            <p:cNvSpPr/>
            <p:nvPr/>
          </p:nvSpPr>
          <p:spPr>
            <a:xfrm>
              <a:off x="65541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Freeform 4"/>
            <p:cNvSpPr/>
            <p:nvPr/>
          </p:nvSpPr>
          <p:spPr>
            <a:xfrm>
              <a:off x="660168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Freeform 5"/>
            <p:cNvSpPr/>
            <p:nvPr/>
          </p:nvSpPr>
          <p:spPr>
            <a:xfrm>
              <a:off x="664920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Freeform 6"/>
            <p:cNvSpPr/>
            <p:nvPr/>
          </p:nvSpPr>
          <p:spPr>
            <a:xfrm>
              <a:off x="67449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Freeform 7"/>
            <p:cNvSpPr/>
            <p:nvPr/>
          </p:nvSpPr>
          <p:spPr>
            <a:xfrm>
              <a:off x="68403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Freeform 8"/>
            <p:cNvSpPr/>
            <p:nvPr/>
          </p:nvSpPr>
          <p:spPr>
            <a:xfrm>
              <a:off x="693576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Freeform 9"/>
            <p:cNvSpPr/>
            <p:nvPr/>
          </p:nvSpPr>
          <p:spPr>
            <a:xfrm>
              <a:off x="707868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Freeform 10"/>
            <p:cNvSpPr/>
            <p:nvPr/>
          </p:nvSpPr>
          <p:spPr>
            <a:xfrm>
              <a:off x="72219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Freeform 11"/>
            <p:cNvSpPr/>
            <p:nvPr/>
          </p:nvSpPr>
          <p:spPr>
            <a:xfrm>
              <a:off x="66974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Freeform 12"/>
            <p:cNvSpPr/>
            <p:nvPr/>
          </p:nvSpPr>
          <p:spPr>
            <a:xfrm>
              <a:off x="679248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Freeform 13"/>
            <p:cNvSpPr/>
            <p:nvPr/>
          </p:nvSpPr>
          <p:spPr>
            <a:xfrm>
              <a:off x="688788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Freeform 14"/>
            <p:cNvSpPr/>
            <p:nvPr/>
          </p:nvSpPr>
          <p:spPr>
            <a:xfrm>
              <a:off x="69836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Freeform 15"/>
            <p:cNvSpPr/>
            <p:nvPr/>
          </p:nvSpPr>
          <p:spPr>
            <a:xfrm>
              <a:off x="712620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Freeform 16"/>
            <p:cNvSpPr/>
            <p:nvPr/>
          </p:nvSpPr>
          <p:spPr>
            <a:xfrm>
              <a:off x="726948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Freeform 17"/>
            <p:cNvSpPr/>
            <p:nvPr/>
          </p:nvSpPr>
          <p:spPr>
            <a:xfrm>
              <a:off x="73652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Freeform 18"/>
            <p:cNvSpPr/>
            <p:nvPr/>
          </p:nvSpPr>
          <p:spPr>
            <a:xfrm>
              <a:off x="74606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Freeform 19"/>
            <p:cNvSpPr/>
            <p:nvPr/>
          </p:nvSpPr>
          <p:spPr>
            <a:xfrm>
              <a:off x="755568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Freeform 20"/>
            <p:cNvSpPr/>
            <p:nvPr/>
          </p:nvSpPr>
          <p:spPr>
            <a:xfrm>
              <a:off x="70311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Freeform 21"/>
            <p:cNvSpPr/>
            <p:nvPr/>
          </p:nvSpPr>
          <p:spPr>
            <a:xfrm>
              <a:off x="71744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Freeform 22"/>
            <p:cNvSpPr/>
            <p:nvPr/>
          </p:nvSpPr>
          <p:spPr>
            <a:xfrm>
              <a:off x="73173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Freeform 23"/>
            <p:cNvSpPr/>
            <p:nvPr/>
          </p:nvSpPr>
          <p:spPr>
            <a:xfrm>
              <a:off x="741276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Freeform 24"/>
            <p:cNvSpPr/>
            <p:nvPr/>
          </p:nvSpPr>
          <p:spPr>
            <a:xfrm>
              <a:off x="750816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Freeform 25"/>
            <p:cNvSpPr/>
            <p:nvPr/>
          </p:nvSpPr>
          <p:spPr>
            <a:xfrm>
              <a:off x="760392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Freeform 26"/>
            <p:cNvSpPr/>
            <p:nvPr/>
          </p:nvSpPr>
          <p:spPr>
            <a:xfrm>
              <a:off x="76514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Freeform 27"/>
            <p:cNvSpPr/>
            <p:nvPr/>
          </p:nvSpPr>
          <p:spPr>
            <a:xfrm>
              <a:off x="7698960" y="1822680"/>
              <a:ext cx="9900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Freeform 28"/>
            <p:cNvSpPr/>
            <p:nvPr/>
          </p:nvSpPr>
          <p:spPr>
            <a:xfrm>
              <a:off x="7746840" y="1822680"/>
              <a:ext cx="98640" cy="658800"/>
            </a:xfrm>
            <a:custGeom>
              <a:avLst/>
              <a:gdLst/>
              <a:ahLst/>
              <a:rect l="l" t="t" r="r" b="b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7" name="Picture 6" descr="\\JASON-PC\Users\Jason\Documents\CUDA by Example\Tesla_c1060_3qtr.png"/>
          <p:cNvPicPr/>
          <p:nvPr/>
        </p:nvPicPr>
        <p:blipFill>
          <a:blip r:embed="rId2"/>
          <a:stretch/>
        </p:blipFill>
        <p:spPr>
          <a:xfrm>
            <a:off x="7963560" y="1769400"/>
            <a:ext cx="1051920" cy="71136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7" descr="\\JASON-PC\Users\Jason\Documents\CUDA by Example\host.png"/>
          <p:cNvPicPr/>
          <p:nvPr/>
        </p:nvPicPr>
        <p:blipFill>
          <a:blip r:embed="rId3"/>
          <a:stretch/>
        </p:blipFill>
        <p:spPr>
          <a:xfrm>
            <a:off x="7880760" y="3057120"/>
            <a:ext cx="1217520" cy="912240"/>
          </a:xfrm>
          <a:prstGeom prst="rect">
            <a:avLst/>
          </a:prstGeom>
          <a:ln w="0">
            <a:noFill/>
          </a:ln>
        </p:spPr>
      </p:pic>
      <p:sp>
        <p:nvSpPr>
          <p:cNvPr id="299" name="Freeform 29"/>
          <p:cNvSpPr/>
          <p:nvPr/>
        </p:nvSpPr>
        <p:spPr>
          <a:xfrm>
            <a:off x="7255440" y="3184560"/>
            <a:ext cx="99000" cy="658800"/>
          </a:xfrm>
          <a:custGeom>
            <a:avLst/>
            <a:gdLst/>
            <a:ahLst/>
            <a:rect l="l" t="t" r="r" b="b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Straight Arrow Connector 1"/>
          <p:cNvSpPr/>
          <p:nvPr/>
        </p:nvSpPr>
        <p:spPr>
          <a:xfrm flipV="1">
            <a:off x="4595040" y="1197000"/>
            <a:ext cx="2343600" cy="179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Straight Arrow Connector 2"/>
          <p:cNvSpPr/>
          <p:nvPr/>
        </p:nvSpPr>
        <p:spPr>
          <a:xfrm flipV="1">
            <a:off x="4896000" y="2481120"/>
            <a:ext cx="1556280" cy="11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Straight Arrow Connector 3"/>
          <p:cNvSpPr/>
          <p:nvPr/>
        </p:nvSpPr>
        <p:spPr>
          <a:xfrm flipV="1">
            <a:off x="4749120" y="3579840"/>
            <a:ext cx="22305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04" name="TextBox 59"/>
          <p:cNvSpPr/>
          <p:nvPr/>
        </p:nvSpPr>
        <p:spPr>
          <a:xfrm>
            <a:off x="511920" y="3714120"/>
            <a:ext cx="4524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05" name="Picture 20" descr="\\europa\USB_Storage\Parallel programming.png"/>
          <p:cNvPicPr/>
          <p:nvPr/>
        </p:nvPicPr>
        <p:blipFill>
          <a:blip r:embed="rId1"/>
          <a:stretch/>
        </p:blipFill>
        <p:spPr>
          <a:xfrm>
            <a:off x="5302440" y="1225440"/>
            <a:ext cx="4592880" cy="423072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21" descr="\\europa\USB_Storage\Parallel programming (CPU).png"/>
          <p:cNvPicPr/>
          <p:nvPr/>
        </p:nvPicPr>
        <p:blipFill>
          <a:blip r:embed="rId2"/>
          <a:stretch/>
        </p:blipFill>
        <p:spPr>
          <a:xfrm>
            <a:off x="922320" y="1523160"/>
            <a:ext cx="2909880" cy="1682640"/>
          </a:xfrm>
          <a:prstGeom prst="rect">
            <a:avLst/>
          </a:prstGeom>
          <a:ln w="0">
            <a:noFill/>
          </a:ln>
        </p:spPr>
      </p:pic>
      <p:sp>
        <p:nvSpPr>
          <p:cNvPr id="307" name="Left-Right Arrow 4"/>
          <p:cNvSpPr/>
          <p:nvPr/>
        </p:nvSpPr>
        <p:spPr>
          <a:xfrm>
            <a:off x="3596400" y="1970280"/>
            <a:ext cx="1833840" cy="447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08" name="Bent Arrow 4"/>
          <p:cNvSpPr/>
          <p:nvPr/>
        </p:nvSpPr>
        <p:spPr>
          <a:xfrm rot="5400000">
            <a:off x="3940560" y="1671480"/>
            <a:ext cx="2435400" cy="3999600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0"/>
          <p:cNvSpPr/>
          <p:nvPr/>
        </p:nvSpPr>
        <p:spPr>
          <a:xfrm>
            <a:off x="360000" y="22644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0" name="Picture 2" descr="\\europa\USB_Storage\Parallel programming (CPU).png"/>
          <p:cNvPicPr/>
          <p:nvPr/>
        </p:nvPicPr>
        <p:blipFill>
          <a:blip r:embed="rId1"/>
          <a:stretch/>
        </p:blipFill>
        <p:spPr>
          <a:xfrm>
            <a:off x="922320" y="1487160"/>
            <a:ext cx="2909880" cy="168264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8" descr="\\europa\USB_Storage\Parallel programming.png"/>
          <p:cNvPicPr/>
          <p:nvPr/>
        </p:nvPicPr>
        <p:blipFill>
          <a:blip r:embed="rId2"/>
          <a:stretch/>
        </p:blipFill>
        <p:spPr>
          <a:xfrm>
            <a:off x="5302440" y="1189440"/>
            <a:ext cx="4592880" cy="4230720"/>
          </a:xfrm>
          <a:prstGeom prst="rect">
            <a:avLst/>
          </a:prstGeom>
          <a:ln w="0">
            <a:noFill/>
          </a:ln>
        </p:spPr>
      </p:pic>
      <p:sp>
        <p:nvSpPr>
          <p:cNvPr id="312" name="TextBox 9"/>
          <p:cNvSpPr/>
          <p:nvPr/>
        </p:nvSpPr>
        <p:spPr>
          <a:xfrm>
            <a:off x="511920" y="3678120"/>
            <a:ext cx="45248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Load GPU program and execute,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caching data on chip for performance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13" name="Bent Arrow 1"/>
          <p:cNvSpPr/>
          <p:nvPr/>
        </p:nvSpPr>
        <p:spPr>
          <a:xfrm flipH="1" rot="5400000">
            <a:off x="4761000" y="-48960"/>
            <a:ext cx="349200" cy="3474360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Up-Down Arrow 4"/>
          <p:cNvSpPr/>
          <p:nvPr/>
        </p:nvSpPr>
        <p:spPr>
          <a:xfrm>
            <a:off x="5762160" y="3608640"/>
            <a:ext cx="586800" cy="1249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Up-Down Arrow 5"/>
          <p:cNvSpPr/>
          <p:nvPr/>
        </p:nvSpPr>
        <p:spPr>
          <a:xfrm>
            <a:off x="6831000" y="3608640"/>
            <a:ext cx="586800" cy="1249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Up-Down Arrow 6"/>
          <p:cNvSpPr/>
          <p:nvPr/>
        </p:nvSpPr>
        <p:spPr>
          <a:xfrm>
            <a:off x="8414280" y="3608640"/>
            <a:ext cx="586800" cy="1249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Left-Right Arrow 1"/>
          <p:cNvSpPr/>
          <p:nvPr/>
        </p:nvSpPr>
        <p:spPr>
          <a:xfrm>
            <a:off x="3596400" y="1934280"/>
            <a:ext cx="1833840" cy="447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2"/>
          <p:cNvSpPr/>
          <p:nvPr/>
        </p:nvSpPr>
        <p:spPr>
          <a:xfrm>
            <a:off x="360000" y="22680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9" name="Picture 9" descr="\\europa\USB_Storage\Parallel programming (CPU).png"/>
          <p:cNvPicPr/>
          <p:nvPr/>
        </p:nvPicPr>
        <p:blipFill>
          <a:blip r:embed="rId1"/>
          <a:stretch/>
        </p:blipFill>
        <p:spPr>
          <a:xfrm>
            <a:off x="922320" y="1487160"/>
            <a:ext cx="2909880" cy="168264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10" descr="\\europa\USB_Storage\Parallel programming.png"/>
          <p:cNvPicPr/>
          <p:nvPr/>
        </p:nvPicPr>
        <p:blipFill>
          <a:blip r:embed="rId2"/>
          <a:stretch/>
        </p:blipFill>
        <p:spPr>
          <a:xfrm>
            <a:off x="5302440" y="1189440"/>
            <a:ext cx="4592880" cy="4230720"/>
          </a:xfrm>
          <a:prstGeom prst="rect">
            <a:avLst/>
          </a:prstGeom>
          <a:ln w="0">
            <a:noFill/>
          </a:ln>
        </p:spPr>
      </p:pic>
      <p:sp>
        <p:nvSpPr>
          <p:cNvPr id="321" name="TextBox 10"/>
          <p:cNvSpPr/>
          <p:nvPr/>
        </p:nvSpPr>
        <p:spPr>
          <a:xfrm>
            <a:off x="511920" y="3678120"/>
            <a:ext cx="45248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Load GPU program and execute,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caching data on chip for performance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results from GPU memory to CPU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22" name="Bent Arrow 2"/>
          <p:cNvSpPr/>
          <p:nvPr/>
        </p:nvSpPr>
        <p:spPr>
          <a:xfrm flipV="1" rot="10800000">
            <a:off x="2821680" y="2378880"/>
            <a:ext cx="4352040" cy="2417040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eft-Right Arrow 2"/>
          <p:cNvSpPr/>
          <p:nvPr/>
        </p:nvSpPr>
        <p:spPr>
          <a:xfrm>
            <a:off x="3596400" y="1934280"/>
            <a:ext cx="1833840" cy="447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Program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25" name="PlaceHolder 8"/>
          <p:cNvSpPr/>
          <p:nvPr/>
        </p:nvSpPr>
        <p:spPr>
          <a:xfrm>
            <a:off x="72000" y="1503000"/>
            <a:ext cx="4606560" cy="31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3000"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__global__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void mykernel(void) {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C/C++ keyword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__global__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indicates a function that: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Runs on the device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called from host code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nvcc separates source code into host and device components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functions (e.g.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processed by NVIDIA compiler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functions (e.g.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processed by standard host compiler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gcc, cl.exe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26" name="PlaceHolder 13"/>
          <p:cNvSpPr/>
          <p:nvPr/>
        </p:nvSpPr>
        <p:spPr>
          <a:xfrm>
            <a:off x="5328000" y="3051000"/>
            <a:ext cx="4570560" cy="22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0000"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device COde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mykernel&lt;&lt;&lt;1,1&gt;&gt;&gt;();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Triple angle brackets mark a call from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code to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code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Also called a “kernel launch”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We’ll return to the parameters (1,1) in a moment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That’s all that is required to execute a function on the GPU!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7161480" y="1522080"/>
            <a:ext cx="1657080" cy="15274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ntent Placeholder 5"/>
          <p:cNvSpPr/>
          <p:nvPr/>
        </p:nvSpPr>
        <p:spPr>
          <a:xfrm>
            <a:off x="36360" y="2114640"/>
            <a:ext cx="4678200" cy="2311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){}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{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mykernel&lt;&lt;&lt;1,1&gt;&gt;&gt;();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printf("Hello World!\n");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329" name="Content Placeholder 6"/>
          <p:cNvSpPr/>
          <p:nvPr/>
        </p:nvSpPr>
        <p:spPr>
          <a:xfrm>
            <a:off x="6665040" y="2232000"/>
            <a:ext cx="2703240" cy="2158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Output: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 nvcc hello.cu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 a.out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Hello World!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30" name="PlaceHolder 1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Program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4860000" y="3420000"/>
            <a:ext cx="1276560" cy="11764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70"/>
          <p:cNvSpPr/>
          <p:nvPr/>
        </p:nvSpPr>
        <p:spPr>
          <a:xfrm>
            <a:off x="504360" y="1578600"/>
            <a:ext cx="9069480" cy="32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60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Host and device memory are separate entities</a:t>
            </a:r>
            <a:endParaRPr b="0" lang="fr-CH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2800" spc="-1" strike="noStrike">
                <a:solidFill>
                  <a:srgbClr val="f79646"/>
                </a:solidFill>
                <a:latin typeface="Calibri"/>
                <a:ea typeface="DejaVu Sans"/>
              </a:rPr>
              <a:t>Device</a:t>
            </a:r>
            <a:r>
              <a:rPr b="0" i="1" lang="en-GB" sz="2800" spc="-1" strike="noStrike">
                <a:solidFill>
                  <a:srgbClr val="8064a2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pointers point to GPU memory</a:t>
            </a:r>
            <a:endParaRPr b="0" lang="fr-CH" sz="2800" spc="-1" strike="noStrike">
              <a:latin typeface="Arial"/>
            </a:endParaRPr>
          </a:p>
          <a:p>
            <a:pPr marL="10890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passed to/from host code</a:t>
            </a:r>
            <a:endParaRPr b="0" lang="fr-CH" sz="2400" spc="-1" strike="noStrike">
              <a:latin typeface="Arial"/>
            </a:endParaRPr>
          </a:p>
          <a:p>
            <a:pPr marL="10890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</a:t>
            </a: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 dereferenced in host code</a:t>
            </a:r>
            <a:endParaRPr b="0" lang="fr-CH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  <a:tabLst>
                <a:tab algn="l" pos="0"/>
              </a:tabLst>
            </a:pPr>
            <a:r>
              <a:rPr b="0" i="1" lang="en-GB" sz="2800" spc="-1" strike="noStrike">
                <a:solidFill>
                  <a:srgbClr val="f79646"/>
                </a:solidFill>
                <a:latin typeface="Calibri"/>
                <a:ea typeface="DejaVu Sans"/>
              </a:rPr>
              <a:t>Host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pointers point to CPU memory</a:t>
            </a:r>
            <a:endParaRPr b="0" lang="fr-CH" sz="2800" spc="-1" strike="noStrike">
              <a:latin typeface="Arial"/>
            </a:endParaRPr>
          </a:p>
          <a:p>
            <a:pPr marL="10890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passed to/from device code</a:t>
            </a:r>
            <a:endParaRPr b="0" lang="fr-CH" sz="2400" spc="-1" strike="noStrike">
              <a:latin typeface="Arial"/>
            </a:endParaRPr>
          </a:p>
          <a:p>
            <a:pPr marL="10890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</a:t>
            </a: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 dereferenced in device code</a:t>
            </a:r>
            <a:endParaRPr b="0" lang="fr-CH" sz="2400" spc="-1" strike="noStrike">
              <a:latin typeface="Arial"/>
            </a:endParaRPr>
          </a:p>
          <a:p>
            <a:pPr marL="10890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Simple CUDA API for handling device memory</a:t>
            </a:r>
            <a:endParaRPr b="0" lang="fr-CH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cudaMalloc()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cudaFree()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cudaMemcpy()</a:t>
            </a:r>
            <a:endParaRPr b="0" lang="fr-CH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 to the C equivalents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malloc()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free()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memcpy()</a:t>
            </a:r>
            <a:endParaRPr b="0" lang="fr-CH" sz="2800" spc="-1" strike="noStrike">
              <a:latin typeface="Arial"/>
            </a:endParaRPr>
          </a:p>
        </p:txBody>
      </p:sp>
      <p:pic>
        <p:nvPicPr>
          <p:cNvPr id="333" name="Picture 1" descr="\\JASON-PC\Users\Jason\Documents\CUDA by Example\host.png"/>
          <p:cNvPicPr/>
          <p:nvPr/>
        </p:nvPicPr>
        <p:blipFill>
          <a:blip r:embed="rId1"/>
          <a:stretch/>
        </p:blipFill>
        <p:spPr>
          <a:xfrm>
            <a:off x="6479280" y="2876400"/>
            <a:ext cx="1335960" cy="75024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4" descr="\\JASON-PC\Users\Jason\Documents\CUDA by Example\Tesla_c1060_3qtr.png"/>
          <p:cNvPicPr/>
          <p:nvPr/>
        </p:nvPicPr>
        <p:blipFill>
          <a:blip r:embed="rId2"/>
          <a:stretch/>
        </p:blipFill>
        <p:spPr>
          <a:xfrm>
            <a:off x="6627960" y="2025360"/>
            <a:ext cx="1355760" cy="686160"/>
          </a:xfrm>
          <a:prstGeom prst="rect">
            <a:avLst/>
          </a:prstGeom>
          <a:ln w="0">
            <a:noFill/>
          </a:ln>
        </p:spPr>
      </p:pic>
      <p:sp>
        <p:nvSpPr>
          <p:cNvPr id="335" name="PlaceHolder 14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Management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"/>
          <p:cNvSpPr/>
          <p:nvPr/>
        </p:nvSpPr>
        <p:spPr>
          <a:xfrm>
            <a:off x="5526720" y="1298160"/>
            <a:ext cx="4552560" cy="28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&amp;a,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&amp;b,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add&lt;&lt;&lt;1,1&gt;&gt;&gt;(d_a, d_b, 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cudaMemcpy(&amp;c, d_c, size, cudaMemcpyDeviceToHost);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return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37" name="PlaceHolder 26"/>
          <p:cNvSpPr/>
          <p:nvPr/>
        </p:nvSpPr>
        <p:spPr>
          <a:xfrm>
            <a:off x="349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Addition on the Device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38" name="PlaceHolder 55"/>
          <p:cNvSpPr/>
          <p:nvPr/>
        </p:nvSpPr>
        <p:spPr>
          <a:xfrm>
            <a:off x="180360" y="2262600"/>
            <a:ext cx="4606200" cy="32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a, b, 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*d_a, *d_b, *d_c;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size =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sizeof(int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Allocate space for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Setup input values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2; b = 7;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217080" y="1319040"/>
            <a:ext cx="3421080" cy="10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*b,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 = *a + *b;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2160000" y="2808000"/>
            <a:ext cx="6473520" cy="14227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W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hat is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?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480" cy="14032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720" cy="1121400"/>
          </a:xfrm>
          <a:prstGeom prst="rect">
            <a:avLst/>
          </a:prstGeom>
          <a:ln w="0">
            <a:noFill/>
          </a:ln>
        </p:spPr>
      </p:pic>
      <p:pic>
        <p:nvPicPr>
          <p:cNvPr id="181" name="Cycles- 1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480" cy="16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/>
          <p:nvPr/>
        </p:nvSpPr>
        <p:spPr>
          <a:xfrm>
            <a:off x="1084320" y="4363560"/>
            <a:ext cx="43862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R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unning in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P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arallel</a:t>
            </a:r>
            <a:endParaRPr b="0" lang="fr-CH" sz="2800" spc="-1" strike="noStrike">
              <a:latin typeface="Arial"/>
            </a:endParaRPr>
          </a:p>
        </p:txBody>
      </p:sp>
      <p:sp>
        <p:nvSpPr>
          <p:cNvPr id="341" name="Straight Connector 22"/>
          <p:cNvSpPr/>
          <p:nvPr/>
        </p:nvSpPr>
        <p:spPr>
          <a:xfrm>
            <a:off x="6550560" y="1754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Straight Connector 23"/>
          <p:cNvSpPr/>
          <p:nvPr/>
        </p:nvSpPr>
        <p:spPr>
          <a:xfrm>
            <a:off x="6553800" y="1740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Straight Connector 24"/>
          <p:cNvSpPr/>
          <p:nvPr/>
        </p:nvSpPr>
        <p:spPr>
          <a:xfrm>
            <a:off x="4321440" y="1900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AutoShape 1"/>
          <p:cNvSpPr/>
          <p:nvPr/>
        </p:nvSpPr>
        <p:spPr>
          <a:xfrm>
            <a:off x="6926400" y="157572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900" spc="-1" strike="noStrike">
              <a:latin typeface="Arial"/>
            </a:endParaRPr>
          </a:p>
        </p:txBody>
      </p:sp>
      <p:sp>
        <p:nvSpPr>
          <p:cNvPr id="345" name="AutoShape 2"/>
          <p:cNvSpPr/>
          <p:nvPr/>
        </p:nvSpPr>
        <p:spPr>
          <a:xfrm>
            <a:off x="6926400" y="1940760"/>
            <a:ext cx="256824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46" name="AutoShape 3"/>
          <p:cNvSpPr/>
          <p:nvPr/>
        </p:nvSpPr>
        <p:spPr>
          <a:xfrm>
            <a:off x="6926400" y="230580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47" name="AutoShape 4"/>
          <p:cNvSpPr/>
          <p:nvPr/>
        </p:nvSpPr>
        <p:spPr>
          <a:xfrm>
            <a:off x="6926400" y="267048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48" name="AutoShape 5"/>
          <p:cNvSpPr/>
          <p:nvPr/>
        </p:nvSpPr>
        <p:spPr>
          <a:xfrm>
            <a:off x="6926400" y="303588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49" name="AutoShape 6"/>
          <p:cNvSpPr/>
          <p:nvPr/>
        </p:nvSpPr>
        <p:spPr>
          <a:xfrm>
            <a:off x="6926400" y="340092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0" name="AutoShape 7"/>
          <p:cNvSpPr/>
          <p:nvPr/>
        </p:nvSpPr>
        <p:spPr>
          <a:xfrm>
            <a:off x="6926400" y="376560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1" name="AutoShape 8"/>
          <p:cNvSpPr/>
          <p:nvPr/>
        </p:nvSpPr>
        <p:spPr>
          <a:xfrm>
            <a:off x="6926400" y="413064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2" name="AutoShape 9"/>
          <p:cNvSpPr/>
          <p:nvPr/>
        </p:nvSpPr>
        <p:spPr>
          <a:xfrm>
            <a:off x="6926400" y="4495680"/>
            <a:ext cx="256824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3" name="TextBox 12"/>
          <p:cNvSpPr/>
          <p:nvPr/>
        </p:nvSpPr>
        <p:spPr>
          <a:xfrm>
            <a:off x="4333320" y="1486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CH" sz="2400" spc="-1" strike="noStrike">
              <a:latin typeface="Arial"/>
            </a:endParaRPr>
          </a:p>
        </p:txBody>
      </p:sp>
      <p:sp>
        <p:nvSpPr>
          <p:cNvPr id="354" name="Straight Connector 25"/>
          <p:cNvSpPr/>
          <p:nvPr/>
        </p:nvSpPr>
        <p:spPr>
          <a:xfrm>
            <a:off x="6552720" y="2470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Straight Connector 26"/>
          <p:cNvSpPr/>
          <p:nvPr/>
        </p:nvSpPr>
        <p:spPr>
          <a:xfrm>
            <a:off x="6553800" y="2118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Straight Connector 27"/>
          <p:cNvSpPr/>
          <p:nvPr/>
        </p:nvSpPr>
        <p:spPr>
          <a:xfrm>
            <a:off x="6552720" y="2836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Straight Connector 28"/>
          <p:cNvSpPr/>
          <p:nvPr/>
        </p:nvSpPr>
        <p:spPr>
          <a:xfrm>
            <a:off x="6553800" y="3201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Straight Connector 29"/>
          <p:cNvSpPr/>
          <p:nvPr/>
        </p:nvSpPr>
        <p:spPr>
          <a:xfrm>
            <a:off x="6553800" y="3565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Straight Connector 30"/>
          <p:cNvSpPr/>
          <p:nvPr/>
        </p:nvSpPr>
        <p:spPr>
          <a:xfrm>
            <a:off x="6553800" y="3930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Straight Connector 31"/>
          <p:cNvSpPr/>
          <p:nvPr/>
        </p:nvSpPr>
        <p:spPr>
          <a:xfrm>
            <a:off x="6553800" y="4295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Straight Connector 32"/>
          <p:cNvSpPr/>
          <p:nvPr/>
        </p:nvSpPr>
        <p:spPr>
          <a:xfrm>
            <a:off x="6553800" y="4660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Picture 13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637640" y="254808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2177640" y="1296000"/>
            <a:ext cx="1240920" cy="1114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"/>
          <p:cNvSpPr/>
          <p:nvPr/>
        </p:nvSpPr>
        <p:spPr>
          <a:xfrm>
            <a:off x="2825280" y="2009880"/>
            <a:ext cx="5453280" cy="21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 computing is about massive parallelism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 how do we run code in parallel on the device?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 1, 1 &gt;&gt;&gt;();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6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1 &gt;&gt;&gt;();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Instead of executing add() once, execute N times in parallel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65" name="PlaceHolder 54"/>
          <p:cNvSpPr/>
          <p:nvPr/>
        </p:nvSpPr>
        <p:spPr>
          <a:xfrm>
            <a:off x="349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Moving to Parallel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44000" y="2350800"/>
            <a:ext cx="2338560" cy="16441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"/>
          <p:cNvSpPr/>
          <p:nvPr/>
        </p:nvSpPr>
        <p:spPr>
          <a:xfrm>
            <a:off x="1918440" y="1283040"/>
            <a:ext cx="7044120" cy="267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running in parallel we can do vector addition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each parallel invocation of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referred to as a </a:t>
            </a:r>
            <a:r>
              <a:rPr b="0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set of blocks is referred to as a </a:t>
            </a:r>
            <a:r>
              <a:rPr b="0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grid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invocation can refer to its block index using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__global__ void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*b,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*c)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= a[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+ b[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using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to index into the array, each block handles a different index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 the device, each block can execute in parallel: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68" name="PlaceHolder 17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on the Device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69" name="Rounded Rectangle 6"/>
          <p:cNvSpPr/>
          <p:nvPr/>
        </p:nvSpPr>
        <p:spPr>
          <a:xfrm>
            <a:off x="910440" y="4841280"/>
            <a:ext cx="2080440" cy="39888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c[0]  = a[0] + b[0];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0" name="Rounded Rectangle 7"/>
          <p:cNvSpPr/>
          <p:nvPr/>
        </p:nvSpPr>
        <p:spPr>
          <a:xfrm>
            <a:off x="3126600" y="4841280"/>
            <a:ext cx="2080440" cy="39888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c[1]  = a[1] + b[1];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1" name="Rounded Rectangle 11"/>
          <p:cNvSpPr/>
          <p:nvPr/>
        </p:nvSpPr>
        <p:spPr>
          <a:xfrm>
            <a:off x="5347800" y="4821840"/>
            <a:ext cx="2080440" cy="39888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c[2]  = a[2] + b[2];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2" name="Rounded Rectangle 12"/>
          <p:cNvSpPr/>
          <p:nvPr/>
        </p:nvSpPr>
        <p:spPr>
          <a:xfrm>
            <a:off x="7563960" y="4821840"/>
            <a:ext cx="2080440" cy="39888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c[3]  = a[3] + b[3];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3" name="TextBox 64"/>
          <p:cNvSpPr/>
          <p:nvPr/>
        </p:nvSpPr>
        <p:spPr>
          <a:xfrm>
            <a:off x="910440" y="45169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0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4" name="TextBox 65"/>
          <p:cNvSpPr/>
          <p:nvPr/>
        </p:nvSpPr>
        <p:spPr>
          <a:xfrm>
            <a:off x="3126600" y="45169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1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5" name="TextBox 66"/>
          <p:cNvSpPr/>
          <p:nvPr/>
        </p:nvSpPr>
        <p:spPr>
          <a:xfrm>
            <a:off x="5348160" y="44917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2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6" name="TextBox 67"/>
          <p:cNvSpPr/>
          <p:nvPr/>
        </p:nvSpPr>
        <p:spPr>
          <a:xfrm>
            <a:off x="7564320" y="44917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3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3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on the Device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78" name="Content Placeholder 9"/>
          <p:cNvSpPr/>
          <p:nvPr/>
        </p:nvSpPr>
        <p:spPr>
          <a:xfrm>
            <a:off x="-36000" y="1286640"/>
            <a:ext cx="5434560" cy="3715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N 512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*a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*b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*c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</a:t>
            </a:r>
            <a:r>
              <a:rPr b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Alloc space for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   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and setup input values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c = (int *)malloc(size);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79" name="Content Placeholder 8"/>
          <p:cNvSpPr/>
          <p:nvPr/>
        </p:nvSpPr>
        <p:spPr>
          <a:xfrm>
            <a:off x="4860000" y="1512720"/>
            <a:ext cx="5146560" cy="3885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 with N blocks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,1&gt;&gt;&gt;(d_a, d_b, 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free(a); free(b); free(c);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76"/>
          <p:cNvSpPr/>
          <p:nvPr/>
        </p:nvSpPr>
        <p:spPr>
          <a:xfrm>
            <a:off x="288000" y="1728000"/>
            <a:ext cx="4677840" cy="28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Difference between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Host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CPU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Device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Using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__global__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declare a function as device code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Executes on the device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Called from the host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Passing parameters from host code to a device function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81" name="PlaceHolder 77"/>
          <p:cNvSpPr/>
          <p:nvPr/>
        </p:nvSpPr>
        <p:spPr>
          <a:xfrm>
            <a:off x="5148000" y="1728000"/>
            <a:ext cx="457056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device memory management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cudaMalloc()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cudaMemcpy()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kernels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copies of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with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&lt;&lt;&lt;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N,1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&gt;&gt;&gt;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(…)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6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82" name="PlaceHolder 21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Review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2"/>
          <p:cNvSpPr/>
          <p:nvPr/>
        </p:nvSpPr>
        <p:spPr>
          <a:xfrm>
            <a:off x="1119960" y="4363560"/>
            <a:ext cx="510660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I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ntroducing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hreads</a:t>
            </a:r>
            <a:endParaRPr b="0" lang="fr-CH" sz="2800" spc="-1" strike="noStrike">
              <a:latin typeface="Arial"/>
            </a:endParaRPr>
          </a:p>
        </p:txBody>
      </p:sp>
      <p:sp>
        <p:nvSpPr>
          <p:cNvPr id="384" name="Straight Connector 33"/>
          <p:cNvSpPr/>
          <p:nvPr/>
        </p:nvSpPr>
        <p:spPr>
          <a:xfrm>
            <a:off x="6730200" y="1934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Straight Connector 34"/>
          <p:cNvSpPr/>
          <p:nvPr/>
        </p:nvSpPr>
        <p:spPr>
          <a:xfrm>
            <a:off x="6733440" y="1920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Straight Connector 35"/>
          <p:cNvSpPr/>
          <p:nvPr/>
        </p:nvSpPr>
        <p:spPr>
          <a:xfrm>
            <a:off x="4501080" y="2080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AutoShape 10"/>
          <p:cNvSpPr/>
          <p:nvPr/>
        </p:nvSpPr>
        <p:spPr>
          <a:xfrm>
            <a:off x="7106040" y="175572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900" spc="-1" strike="noStrike">
              <a:latin typeface="Arial"/>
            </a:endParaRPr>
          </a:p>
        </p:txBody>
      </p:sp>
      <p:sp>
        <p:nvSpPr>
          <p:cNvPr id="388" name="AutoShape 11"/>
          <p:cNvSpPr/>
          <p:nvPr/>
        </p:nvSpPr>
        <p:spPr>
          <a:xfrm>
            <a:off x="7106040" y="212076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89" name="AutoShape 12"/>
          <p:cNvSpPr/>
          <p:nvPr/>
        </p:nvSpPr>
        <p:spPr>
          <a:xfrm>
            <a:off x="7106040" y="2485800"/>
            <a:ext cx="246888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0" name="AutoShape 13"/>
          <p:cNvSpPr/>
          <p:nvPr/>
        </p:nvSpPr>
        <p:spPr>
          <a:xfrm>
            <a:off x="7106040" y="28504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1" name="AutoShape 15"/>
          <p:cNvSpPr/>
          <p:nvPr/>
        </p:nvSpPr>
        <p:spPr>
          <a:xfrm>
            <a:off x="7106040" y="32158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2" name="AutoShape 16"/>
          <p:cNvSpPr/>
          <p:nvPr/>
        </p:nvSpPr>
        <p:spPr>
          <a:xfrm>
            <a:off x="7106040" y="358092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3" name="AutoShape 17"/>
          <p:cNvSpPr/>
          <p:nvPr/>
        </p:nvSpPr>
        <p:spPr>
          <a:xfrm>
            <a:off x="7106040" y="394560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4" name="AutoShape 18"/>
          <p:cNvSpPr/>
          <p:nvPr/>
        </p:nvSpPr>
        <p:spPr>
          <a:xfrm>
            <a:off x="7106040" y="431064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5" name="AutoShape 19"/>
          <p:cNvSpPr/>
          <p:nvPr/>
        </p:nvSpPr>
        <p:spPr>
          <a:xfrm>
            <a:off x="7106040" y="46756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96" name="TextBox 16"/>
          <p:cNvSpPr/>
          <p:nvPr/>
        </p:nvSpPr>
        <p:spPr>
          <a:xfrm>
            <a:off x="4512960" y="1702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CH" sz="2400" spc="-1" strike="noStrike">
              <a:latin typeface="Arial"/>
            </a:endParaRPr>
          </a:p>
        </p:txBody>
      </p:sp>
      <p:sp>
        <p:nvSpPr>
          <p:cNvPr id="397" name="Straight Connector 36"/>
          <p:cNvSpPr/>
          <p:nvPr/>
        </p:nvSpPr>
        <p:spPr>
          <a:xfrm>
            <a:off x="6732360" y="2650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Straight Connector 37"/>
          <p:cNvSpPr/>
          <p:nvPr/>
        </p:nvSpPr>
        <p:spPr>
          <a:xfrm>
            <a:off x="6733440" y="2298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Straight Connector 38"/>
          <p:cNvSpPr/>
          <p:nvPr/>
        </p:nvSpPr>
        <p:spPr>
          <a:xfrm>
            <a:off x="6732360" y="3016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Straight Connector 39"/>
          <p:cNvSpPr/>
          <p:nvPr/>
        </p:nvSpPr>
        <p:spPr>
          <a:xfrm>
            <a:off x="6733440" y="3381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Straight Connector 40"/>
          <p:cNvSpPr/>
          <p:nvPr/>
        </p:nvSpPr>
        <p:spPr>
          <a:xfrm>
            <a:off x="6733440" y="3745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Straight Connector 41"/>
          <p:cNvSpPr/>
          <p:nvPr/>
        </p:nvSpPr>
        <p:spPr>
          <a:xfrm>
            <a:off x="6733440" y="4110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Straight Connector 42"/>
          <p:cNvSpPr/>
          <p:nvPr/>
        </p:nvSpPr>
        <p:spPr>
          <a:xfrm>
            <a:off x="6733440" y="4475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Straight Connector 43"/>
          <p:cNvSpPr/>
          <p:nvPr/>
        </p:nvSpPr>
        <p:spPr>
          <a:xfrm>
            <a:off x="6733440" y="4840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Picture 14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53800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2286000" y="1296360"/>
            <a:ext cx="1240920" cy="1114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34"/>
          <p:cNvSpPr/>
          <p:nvPr/>
        </p:nvSpPr>
        <p:spPr>
          <a:xfrm>
            <a:off x="285840" y="1538640"/>
            <a:ext cx="6192360" cy="17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a block can be split into parallel 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Let’s change add() to use parallel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parallel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08" name="PlaceHolder 78"/>
          <p:cNvSpPr/>
          <p:nvPr/>
        </p:nvSpPr>
        <p:spPr>
          <a:xfrm>
            <a:off x="285840" y="3344760"/>
            <a:ext cx="6192360" cy="17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571320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 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Need to make one change in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09" name="threadIdx 3"/>
          <p:cNvSpPr/>
          <p:nvPr/>
        </p:nvSpPr>
        <p:spPr>
          <a:xfrm>
            <a:off x="3600000" y="2700000"/>
            <a:ext cx="5802840" cy="790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= a[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+ b[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10" name="PlaceHolder 3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Threads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-720" y="1208880"/>
            <a:ext cx="5614560" cy="30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#define N 512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*b, *c;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 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</a:t>
            </a:r>
            <a:r>
              <a:rPr b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Alloc space for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and setup input values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 = (int *)malloc(size);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12" name="Threads 2"/>
          <p:cNvSpPr/>
          <p:nvPr/>
        </p:nvSpPr>
        <p:spPr>
          <a:xfrm>
            <a:off x="4896000" y="1327320"/>
            <a:ext cx="5181840" cy="4251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 with N </a:t>
            </a:r>
            <a:r>
              <a:rPr b="1" i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1,N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&gt;&gt;&gt;(d_a, d_b, 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free(a); free(b); free(c);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13" name="PlaceHolder 2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Using Thread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3"/>
          <p:cNvSpPr/>
          <p:nvPr/>
        </p:nvSpPr>
        <p:spPr>
          <a:xfrm>
            <a:off x="155880" y="4291200"/>
            <a:ext cx="654552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C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ombining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hreads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B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locks</a:t>
            </a:r>
            <a:endParaRPr b="0" lang="fr-CH" sz="2800" spc="-1" strike="noStrike">
              <a:latin typeface="Arial"/>
            </a:endParaRPr>
          </a:p>
        </p:txBody>
      </p:sp>
      <p:sp>
        <p:nvSpPr>
          <p:cNvPr id="415" name="Straight Connector 44"/>
          <p:cNvSpPr/>
          <p:nvPr/>
        </p:nvSpPr>
        <p:spPr>
          <a:xfrm>
            <a:off x="7032240" y="161028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Straight Connector 45"/>
          <p:cNvSpPr/>
          <p:nvPr/>
        </p:nvSpPr>
        <p:spPr>
          <a:xfrm>
            <a:off x="7035480" y="15966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Straight Connector 46"/>
          <p:cNvSpPr/>
          <p:nvPr/>
        </p:nvSpPr>
        <p:spPr>
          <a:xfrm>
            <a:off x="4803120" y="175572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AutoShape 20"/>
          <p:cNvSpPr/>
          <p:nvPr/>
        </p:nvSpPr>
        <p:spPr>
          <a:xfrm>
            <a:off x="7408080" y="143136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900" spc="-1" strike="noStrike">
              <a:latin typeface="Arial"/>
            </a:endParaRPr>
          </a:p>
        </p:txBody>
      </p:sp>
      <p:sp>
        <p:nvSpPr>
          <p:cNvPr id="419" name="AutoShape 21"/>
          <p:cNvSpPr/>
          <p:nvPr/>
        </p:nvSpPr>
        <p:spPr>
          <a:xfrm>
            <a:off x="7408080" y="179640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0" name="AutoShape 22"/>
          <p:cNvSpPr/>
          <p:nvPr/>
        </p:nvSpPr>
        <p:spPr>
          <a:xfrm>
            <a:off x="7408080" y="216144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1" name="AutoShape 23"/>
          <p:cNvSpPr/>
          <p:nvPr/>
        </p:nvSpPr>
        <p:spPr>
          <a:xfrm>
            <a:off x="7408080" y="2526120"/>
            <a:ext cx="246888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2" name="AutoShape 24"/>
          <p:cNvSpPr/>
          <p:nvPr/>
        </p:nvSpPr>
        <p:spPr>
          <a:xfrm>
            <a:off x="7408080" y="289152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3" name="AutoShape 25"/>
          <p:cNvSpPr/>
          <p:nvPr/>
        </p:nvSpPr>
        <p:spPr>
          <a:xfrm>
            <a:off x="7408080" y="325656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4" name="AutoShape 26"/>
          <p:cNvSpPr/>
          <p:nvPr/>
        </p:nvSpPr>
        <p:spPr>
          <a:xfrm>
            <a:off x="7408080" y="362124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5" name="AutoShape 27"/>
          <p:cNvSpPr/>
          <p:nvPr/>
        </p:nvSpPr>
        <p:spPr>
          <a:xfrm>
            <a:off x="7408080" y="39862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6" name="AutoShape 28"/>
          <p:cNvSpPr/>
          <p:nvPr/>
        </p:nvSpPr>
        <p:spPr>
          <a:xfrm>
            <a:off x="7408080" y="435132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27" name="TextBox 17"/>
          <p:cNvSpPr/>
          <p:nvPr/>
        </p:nvSpPr>
        <p:spPr>
          <a:xfrm>
            <a:off x="4815000" y="137772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CH" sz="2400" spc="-1" strike="noStrike">
              <a:latin typeface="Arial"/>
            </a:endParaRPr>
          </a:p>
        </p:txBody>
      </p:sp>
      <p:sp>
        <p:nvSpPr>
          <p:cNvPr id="428" name="Straight Connector 47"/>
          <p:cNvSpPr/>
          <p:nvPr/>
        </p:nvSpPr>
        <p:spPr>
          <a:xfrm>
            <a:off x="7034040" y="23263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Straight Connector 48"/>
          <p:cNvSpPr/>
          <p:nvPr/>
        </p:nvSpPr>
        <p:spPr>
          <a:xfrm>
            <a:off x="7035480" y="1973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Straight Connector 49"/>
          <p:cNvSpPr/>
          <p:nvPr/>
        </p:nvSpPr>
        <p:spPr>
          <a:xfrm>
            <a:off x="7034040" y="26917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Straight Connector 50"/>
          <p:cNvSpPr/>
          <p:nvPr/>
        </p:nvSpPr>
        <p:spPr>
          <a:xfrm>
            <a:off x="7035480" y="30567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Straight Connector 51"/>
          <p:cNvSpPr/>
          <p:nvPr/>
        </p:nvSpPr>
        <p:spPr>
          <a:xfrm>
            <a:off x="7035480" y="34214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Straight Connector 52"/>
          <p:cNvSpPr/>
          <p:nvPr/>
        </p:nvSpPr>
        <p:spPr>
          <a:xfrm>
            <a:off x="7035480" y="37864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Straight Connector 53"/>
          <p:cNvSpPr/>
          <p:nvPr/>
        </p:nvSpPr>
        <p:spPr>
          <a:xfrm>
            <a:off x="7035480" y="41515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traight Connector 54"/>
          <p:cNvSpPr/>
          <p:nvPr/>
        </p:nvSpPr>
        <p:spPr>
          <a:xfrm>
            <a:off x="7035480" y="45165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Picture 15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53800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2358000" y="1296360"/>
            <a:ext cx="1240920" cy="1114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37"/>
          <p:cNvSpPr/>
          <p:nvPr/>
        </p:nvSpPr>
        <p:spPr>
          <a:xfrm>
            <a:off x="2124000" y="1683360"/>
            <a:ext cx="5253840" cy="28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6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We’ve seen parallel vector addition using: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Many blocks with one thread each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block with many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Let’s adapt vector addition to use both blocks and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Why? We’ll come to that…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First let’s discuss data indexing…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39" name="PlaceHolder 2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Combining Blocks and Threads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ent Placeholder 73"/>
          <p:cNvSpPr/>
          <p:nvPr/>
        </p:nvSpPr>
        <p:spPr>
          <a:xfrm>
            <a:off x="2880360" y="2763360"/>
            <a:ext cx="6694200" cy="25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9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Architecture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Expose GPU parallelism for general-purpose computing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Retain performance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C/C++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Based on industry-standard C/C++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Small set of extensions to enable heterogeneous programming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Straightforward APIs to manage devices, memory etc.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183" name="PlaceHolder 6"/>
          <p:cNvSpPr/>
          <p:nvPr/>
        </p:nvSpPr>
        <p:spPr>
          <a:xfrm>
            <a:off x="360000" y="22644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What is CUDA ?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6000" y="2160000"/>
            <a:ext cx="2879280" cy="16185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2868480" y="1440000"/>
            <a:ext cx="63104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proprietary platform developed by Nvidia that allows programmers to write C/C++ code that runs directly on Nvidia GPUs.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 also provides libraries and tools for various domains such as linear algebra, image processing, deep learning, etc.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Vector (numbered) 4"/>
          <p:cNvGrpSpPr/>
          <p:nvPr/>
        </p:nvGrpSpPr>
        <p:grpSpPr>
          <a:xfrm>
            <a:off x="1369080" y="2795760"/>
            <a:ext cx="7931520" cy="396720"/>
            <a:chOff x="1369080" y="2795760"/>
            <a:chExt cx="7931520" cy="396720"/>
          </a:xfrm>
        </p:grpSpPr>
        <p:sp>
          <p:nvSpPr>
            <p:cNvPr id="441" name="Round Same Side Corner Rectangle 9"/>
            <p:cNvSpPr/>
            <p:nvPr/>
          </p:nvSpPr>
          <p:spPr>
            <a:xfrm rot="16200000">
              <a:off x="1294560" y="287352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0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2" name="Rectangle 121"/>
            <p:cNvSpPr/>
            <p:nvPr/>
          </p:nvSpPr>
          <p:spPr>
            <a:xfrm>
              <a:off x="16171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1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3" name="Round Same Side Corner Rectangle 10"/>
            <p:cNvSpPr/>
            <p:nvPr/>
          </p:nvSpPr>
          <p:spPr>
            <a:xfrm flipH="1" rot="5400000">
              <a:off x="8981280" y="287352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7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4" name="Rectangle 122"/>
            <p:cNvSpPr/>
            <p:nvPr/>
          </p:nvSpPr>
          <p:spPr>
            <a:xfrm>
              <a:off x="18651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2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5" name="Rectangle 123"/>
            <p:cNvSpPr/>
            <p:nvPr/>
          </p:nvSpPr>
          <p:spPr>
            <a:xfrm>
              <a:off x="211320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3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6" name="Rectangle 124"/>
            <p:cNvSpPr/>
            <p:nvPr/>
          </p:nvSpPr>
          <p:spPr>
            <a:xfrm>
              <a:off x="236124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4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7" name="Rectangle 126"/>
            <p:cNvSpPr/>
            <p:nvPr/>
          </p:nvSpPr>
          <p:spPr>
            <a:xfrm>
              <a:off x="26092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5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8" name="Rectangle 127"/>
            <p:cNvSpPr/>
            <p:nvPr/>
          </p:nvSpPr>
          <p:spPr>
            <a:xfrm>
              <a:off x="28573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6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49" name="Rectangle 128"/>
            <p:cNvSpPr/>
            <p:nvPr/>
          </p:nvSpPr>
          <p:spPr>
            <a:xfrm>
              <a:off x="31053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7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0" name="Rectangle 129"/>
            <p:cNvSpPr/>
            <p:nvPr/>
          </p:nvSpPr>
          <p:spPr>
            <a:xfrm>
              <a:off x="33537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0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1" name="Rectangle 130"/>
            <p:cNvSpPr/>
            <p:nvPr/>
          </p:nvSpPr>
          <p:spPr>
            <a:xfrm>
              <a:off x="360180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1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2" name="Rectangle 131"/>
            <p:cNvSpPr/>
            <p:nvPr/>
          </p:nvSpPr>
          <p:spPr>
            <a:xfrm>
              <a:off x="384984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2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3" name="Rectangle 132"/>
            <p:cNvSpPr/>
            <p:nvPr/>
          </p:nvSpPr>
          <p:spPr>
            <a:xfrm>
              <a:off x="40978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3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4" name="Rectangle 133"/>
            <p:cNvSpPr/>
            <p:nvPr/>
          </p:nvSpPr>
          <p:spPr>
            <a:xfrm>
              <a:off x="43459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4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5" name="Rectangle 134"/>
            <p:cNvSpPr/>
            <p:nvPr/>
          </p:nvSpPr>
          <p:spPr>
            <a:xfrm>
              <a:off x="45939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5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6" name="Rectangle 135"/>
            <p:cNvSpPr/>
            <p:nvPr/>
          </p:nvSpPr>
          <p:spPr>
            <a:xfrm>
              <a:off x="484200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6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7" name="Rectangle 136"/>
            <p:cNvSpPr/>
            <p:nvPr/>
          </p:nvSpPr>
          <p:spPr>
            <a:xfrm>
              <a:off x="509004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7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8" name="Rectangle 137"/>
            <p:cNvSpPr/>
            <p:nvPr/>
          </p:nvSpPr>
          <p:spPr>
            <a:xfrm>
              <a:off x="53380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0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59" name="Rectangle 138"/>
            <p:cNvSpPr/>
            <p:nvPr/>
          </p:nvSpPr>
          <p:spPr>
            <a:xfrm>
              <a:off x="55861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1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0" name="Rectangle 139"/>
            <p:cNvSpPr/>
            <p:nvPr/>
          </p:nvSpPr>
          <p:spPr>
            <a:xfrm>
              <a:off x="58341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2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1" name="Rectangle 140"/>
            <p:cNvSpPr/>
            <p:nvPr/>
          </p:nvSpPr>
          <p:spPr>
            <a:xfrm>
              <a:off x="608220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3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2" name="Rectangle 141"/>
            <p:cNvSpPr/>
            <p:nvPr/>
          </p:nvSpPr>
          <p:spPr>
            <a:xfrm>
              <a:off x="633024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4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3" name="Rectangle 142"/>
            <p:cNvSpPr/>
            <p:nvPr/>
          </p:nvSpPr>
          <p:spPr>
            <a:xfrm>
              <a:off x="65782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5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4" name="Rectangle 143"/>
            <p:cNvSpPr/>
            <p:nvPr/>
          </p:nvSpPr>
          <p:spPr>
            <a:xfrm>
              <a:off x="6827040" y="2795760"/>
              <a:ext cx="24408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6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5" name="Rectangle 144"/>
            <p:cNvSpPr/>
            <p:nvPr/>
          </p:nvSpPr>
          <p:spPr>
            <a:xfrm>
              <a:off x="70750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7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6" name="Rectangle 145"/>
            <p:cNvSpPr/>
            <p:nvPr/>
          </p:nvSpPr>
          <p:spPr>
            <a:xfrm>
              <a:off x="73231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0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7" name="Rectangle 146"/>
            <p:cNvSpPr/>
            <p:nvPr/>
          </p:nvSpPr>
          <p:spPr>
            <a:xfrm>
              <a:off x="75711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1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8" name="Rectangle 147"/>
            <p:cNvSpPr/>
            <p:nvPr/>
          </p:nvSpPr>
          <p:spPr>
            <a:xfrm>
              <a:off x="781920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2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69" name="Rectangle 148"/>
            <p:cNvSpPr/>
            <p:nvPr/>
          </p:nvSpPr>
          <p:spPr>
            <a:xfrm>
              <a:off x="806724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3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70" name="Rectangle 149"/>
            <p:cNvSpPr/>
            <p:nvPr/>
          </p:nvSpPr>
          <p:spPr>
            <a:xfrm>
              <a:off x="831528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4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71" name="Rectangle 150"/>
            <p:cNvSpPr/>
            <p:nvPr/>
          </p:nvSpPr>
          <p:spPr>
            <a:xfrm>
              <a:off x="856332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5</a:t>
              </a:r>
              <a:endParaRPr b="0" lang="fr-CH" sz="1800" spc="-1" strike="noStrike">
                <a:latin typeface="Arial"/>
              </a:endParaRPr>
            </a:p>
          </p:txBody>
        </p:sp>
        <p:sp>
          <p:nvSpPr>
            <p:cNvPr id="472" name="Rectangle 151"/>
            <p:cNvSpPr/>
            <p:nvPr/>
          </p:nvSpPr>
          <p:spPr>
            <a:xfrm>
              <a:off x="8811360" y="279576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6</a:t>
              </a:r>
              <a:endParaRPr b="0" lang="fr-CH" sz="1800" spc="-1" strike="noStrike">
                <a:latin typeface="Arial"/>
              </a:endParaRPr>
            </a:p>
          </p:txBody>
        </p:sp>
      </p:grpSp>
      <p:sp>
        <p:nvSpPr>
          <p:cNvPr id="473" name="PlaceHolder 79"/>
          <p:cNvSpPr/>
          <p:nvPr/>
        </p:nvSpPr>
        <p:spPr>
          <a:xfrm>
            <a:off x="624960" y="4034160"/>
            <a:ext cx="922248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M threads/block a unique index for each thread is given by: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M;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74" name="PlaceHolder 80"/>
          <p:cNvSpPr/>
          <p:nvPr/>
        </p:nvSpPr>
        <p:spPr>
          <a:xfrm>
            <a:off x="674640" y="1558800"/>
            <a:ext cx="9303480" cy="19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 longer as simple as using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Consider indexing an array with one element per thread (8 threads/block)</a:t>
            </a:r>
            <a:endParaRPr b="0" lang="fr-CH" sz="1600" spc="-1" strike="noStrike">
              <a:latin typeface="Arial"/>
            </a:endParaRPr>
          </a:p>
        </p:txBody>
      </p:sp>
      <p:grpSp>
        <p:nvGrpSpPr>
          <p:cNvPr id="475" name="threadIdx 1"/>
          <p:cNvGrpSpPr/>
          <p:nvPr/>
        </p:nvGrpSpPr>
        <p:grpSpPr>
          <a:xfrm>
            <a:off x="1369080" y="2485080"/>
            <a:ext cx="7935120" cy="338760"/>
            <a:chOff x="1369080" y="2485080"/>
            <a:chExt cx="7935120" cy="338760"/>
          </a:xfrm>
        </p:grpSpPr>
        <p:sp>
          <p:nvSpPr>
            <p:cNvPr id="476" name="TextBox 18"/>
            <p:cNvSpPr/>
            <p:nvPr/>
          </p:nvSpPr>
          <p:spPr>
            <a:xfrm>
              <a:off x="1369080" y="2490840"/>
              <a:ext cx="198108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ff9933"/>
                  </a:solidFill>
                  <a:latin typeface="Courier New"/>
                  <a:ea typeface="DejaVu Sans"/>
                </a:rPr>
                <a:t>threadIdx.x</a:t>
              </a:r>
              <a:endParaRPr b="0" lang="fr-CH" sz="1600" spc="-1" strike="noStrike">
                <a:latin typeface="Arial"/>
              </a:endParaRPr>
            </a:p>
          </p:txBody>
        </p:sp>
        <p:sp>
          <p:nvSpPr>
            <p:cNvPr id="477" name="TextBox 19"/>
            <p:cNvSpPr/>
            <p:nvPr/>
          </p:nvSpPr>
          <p:spPr>
            <a:xfrm>
              <a:off x="3353760" y="2485080"/>
              <a:ext cx="198144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63c8c8"/>
                  </a:solidFill>
                  <a:latin typeface="Courier New"/>
                  <a:ea typeface="DejaVu Sans"/>
                </a:rPr>
                <a:t>threadIdx.x</a:t>
              </a:r>
              <a:endParaRPr b="0" lang="fr-CH" sz="1600" spc="-1" strike="noStrike">
                <a:latin typeface="Arial"/>
              </a:endParaRPr>
            </a:p>
          </p:txBody>
        </p:sp>
        <p:sp>
          <p:nvSpPr>
            <p:cNvPr id="478" name="TextBox 20"/>
            <p:cNvSpPr/>
            <p:nvPr/>
          </p:nvSpPr>
          <p:spPr>
            <a:xfrm>
              <a:off x="5338440" y="2490840"/>
              <a:ext cx="198108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7030a0"/>
                  </a:solidFill>
                  <a:latin typeface="Courier New"/>
                  <a:ea typeface="DejaVu Sans"/>
                </a:rPr>
                <a:t>threadIdx.x</a:t>
              </a:r>
              <a:endParaRPr b="0" lang="fr-CH" sz="1600" spc="-1" strike="noStrike">
                <a:latin typeface="Arial"/>
              </a:endParaRPr>
            </a:p>
          </p:txBody>
        </p:sp>
        <p:sp>
          <p:nvSpPr>
            <p:cNvPr id="479" name="TextBox 21"/>
            <p:cNvSpPr/>
            <p:nvPr/>
          </p:nvSpPr>
          <p:spPr>
            <a:xfrm>
              <a:off x="7323120" y="2485080"/>
              <a:ext cx="198108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c00000"/>
                  </a:solidFill>
                  <a:latin typeface="Courier New"/>
                  <a:ea typeface="DejaVu Sans"/>
                </a:rPr>
                <a:t>threadIdx.x</a:t>
              </a:r>
              <a:endParaRPr b="0" lang="fr-CH" sz="1600" spc="-1" strike="noStrike">
                <a:latin typeface="Arial"/>
              </a:endParaRPr>
            </a:p>
          </p:txBody>
        </p:sp>
      </p:grpSp>
      <p:grpSp>
        <p:nvGrpSpPr>
          <p:cNvPr id="480" name="Braces 2"/>
          <p:cNvGrpSpPr/>
          <p:nvPr/>
        </p:nvGrpSpPr>
        <p:grpSpPr>
          <a:xfrm>
            <a:off x="1368720" y="3213360"/>
            <a:ext cx="7935120" cy="182520"/>
            <a:chOff x="1368720" y="3213360"/>
            <a:chExt cx="7935120" cy="182520"/>
          </a:xfrm>
        </p:grpSpPr>
        <p:sp>
          <p:nvSpPr>
            <p:cNvPr id="481" name="Left Brace 12"/>
            <p:cNvSpPr/>
            <p:nvPr/>
          </p:nvSpPr>
          <p:spPr>
            <a:xfrm rot="16200000">
              <a:off x="2268000" y="2313720"/>
              <a:ext cx="182520" cy="198144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ff9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eft Brace 13"/>
            <p:cNvSpPr/>
            <p:nvPr/>
          </p:nvSpPr>
          <p:spPr>
            <a:xfrm rot="16200000">
              <a:off x="4253040" y="2314080"/>
              <a:ext cx="182520" cy="198108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63c8c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eft Brace 14"/>
            <p:cNvSpPr/>
            <p:nvPr/>
          </p:nvSpPr>
          <p:spPr>
            <a:xfrm rot="16200000">
              <a:off x="6237360" y="2314080"/>
              <a:ext cx="182520" cy="198108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703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Left Brace 15"/>
            <p:cNvSpPr/>
            <p:nvPr/>
          </p:nvSpPr>
          <p:spPr>
            <a:xfrm rot="16200000">
              <a:off x="8222040" y="2314080"/>
              <a:ext cx="182520" cy="198108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5" name="blockIdx 2"/>
          <p:cNvGrpSpPr/>
          <p:nvPr/>
        </p:nvGrpSpPr>
        <p:grpSpPr>
          <a:xfrm>
            <a:off x="1369080" y="3482280"/>
            <a:ext cx="7935120" cy="302760"/>
            <a:chOff x="1369080" y="3482280"/>
            <a:chExt cx="7935120" cy="302760"/>
          </a:xfrm>
        </p:grpSpPr>
        <p:sp>
          <p:nvSpPr>
            <p:cNvPr id="486" name="TextBox 58"/>
            <p:cNvSpPr/>
            <p:nvPr/>
          </p:nvSpPr>
          <p:spPr>
            <a:xfrm>
              <a:off x="1369080" y="3482280"/>
              <a:ext cx="198108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ff9933"/>
                  </a:solidFill>
                  <a:latin typeface="Courier New"/>
                  <a:ea typeface="DejaVu Sans"/>
                </a:rPr>
                <a:t>blockIdx.x = 0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487" name="TextBox 60"/>
            <p:cNvSpPr/>
            <p:nvPr/>
          </p:nvSpPr>
          <p:spPr>
            <a:xfrm>
              <a:off x="3353760" y="3482280"/>
              <a:ext cx="198144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63c8c8"/>
                  </a:solidFill>
                  <a:latin typeface="Courier New"/>
                  <a:ea typeface="DejaVu Sans"/>
                </a:rPr>
                <a:t>blockIdx.x = 1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488" name="TextBox 61"/>
            <p:cNvSpPr/>
            <p:nvPr/>
          </p:nvSpPr>
          <p:spPr>
            <a:xfrm>
              <a:off x="5338440" y="3482280"/>
              <a:ext cx="198108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7030a0"/>
                  </a:solidFill>
                  <a:latin typeface="Courier New"/>
                  <a:ea typeface="DejaVu Sans"/>
                </a:rPr>
                <a:t>blockIdx.x = 2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489" name="TextBox 62"/>
            <p:cNvSpPr/>
            <p:nvPr/>
          </p:nvSpPr>
          <p:spPr>
            <a:xfrm>
              <a:off x="7323120" y="3482280"/>
              <a:ext cx="198108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c00000"/>
                  </a:solidFill>
                  <a:latin typeface="Courier New"/>
                  <a:ea typeface="DejaVu Sans"/>
                </a:rPr>
                <a:t>blockIdx.x = 3</a:t>
              </a:r>
              <a:endParaRPr b="0" lang="fr-CH" sz="1400" spc="-1" strike="noStrike">
                <a:latin typeface="Arial"/>
              </a:endParaRPr>
            </a:p>
          </p:txBody>
        </p:sp>
      </p:grpSp>
      <p:sp>
        <p:nvSpPr>
          <p:cNvPr id="490" name="PlaceHolder 28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Indexing Arrays with Blocks and Threads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81"/>
          <p:cNvSpPr/>
          <p:nvPr/>
        </p:nvSpPr>
        <p:spPr>
          <a:xfrm>
            <a:off x="504000" y="1323000"/>
            <a:ext cx="906912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Which thread will operate on the red element?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492" name="Content Placeholder 11"/>
          <p:cNvSpPr/>
          <p:nvPr/>
        </p:nvSpPr>
        <p:spPr>
          <a:xfrm>
            <a:off x="66240" y="4186440"/>
            <a:ext cx="9222480" cy="1185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M;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     5      +     2      * 8;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21;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grpSp>
        <p:nvGrpSpPr>
          <p:cNvPr id="493" name="Vector (numbered) 1"/>
          <p:cNvGrpSpPr/>
          <p:nvPr/>
        </p:nvGrpSpPr>
        <p:grpSpPr>
          <a:xfrm>
            <a:off x="1071000" y="3345480"/>
            <a:ext cx="7931520" cy="396720"/>
            <a:chOff x="1071000" y="3345480"/>
            <a:chExt cx="7931520" cy="396720"/>
          </a:xfrm>
        </p:grpSpPr>
        <p:sp>
          <p:nvSpPr>
            <p:cNvPr id="494" name="Round Same Side Corner Rectangle 1"/>
            <p:cNvSpPr/>
            <p:nvPr/>
          </p:nvSpPr>
          <p:spPr>
            <a:xfrm rot="16200000">
              <a:off x="996480" y="342324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0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495" name="Rectangle 1"/>
            <p:cNvSpPr/>
            <p:nvPr/>
          </p:nvSpPr>
          <p:spPr>
            <a:xfrm>
              <a:off x="13190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1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496" name="Round Same Side Corner Rectangle 2"/>
            <p:cNvSpPr/>
            <p:nvPr/>
          </p:nvSpPr>
          <p:spPr>
            <a:xfrm flipH="1" rot="5400000">
              <a:off x="8683200" y="342324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7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497" name="Rectangle 2"/>
            <p:cNvSpPr/>
            <p:nvPr/>
          </p:nvSpPr>
          <p:spPr>
            <a:xfrm>
              <a:off x="15670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2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498" name="Rectangle 3"/>
            <p:cNvSpPr/>
            <p:nvPr/>
          </p:nvSpPr>
          <p:spPr>
            <a:xfrm>
              <a:off x="18151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3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499" name="Rectangle 4"/>
            <p:cNvSpPr/>
            <p:nvPr/>
          </p:nvSpPr>
          <p:spPr>
            <a:xfrm>
              <a:off x="206316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4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0" name="Rectangle 5"/>
            <p:cNvSpPr/>
            <p:nvPr/>
          </p:nvSpPr>
          <p:spPr>
            <a:xfrm>
              <a:off x="231120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5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1" name="Rectangle 6"/>
            <p:cNvSpPr/>
            <p:nvPr/>
          </p:nvSpPr>
          <p:spPr>
            <a:xfrm>
              <a:off x="25592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6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2" name="Rectangle 7"/>
            <p:cNvSpPr/>
            <p:nvPr/>
          </p:nvSpPr>
          <p:spPr>
            <a:xfrm>
              <a:off x="28072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7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3" name="Rectangle 8"/>
            <p:cNvSpPr/>
            <p:nvPr/>
          </p:nvSpPr>
          <p:spPr>
            <a:xfrm>
              <a:off x="30553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0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4" name="Rectangle 9"/>
            <p:cNvSpPr/>
            <p:nvPr/>
          </p:nvSpPr>
          <p:spPr>
            <a:xfrm>
              <a:off x="33037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1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5" name="Rectangle 10"/>
            <p:cNvSpPr/>
            <p:nvPr/>
          </p:nvSpPr>
          <p:spPr>
            <a:xfrm>
              <a:off x="355176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2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6" name="Rectangle 11"/>
            <p:cNvSpPr/>
            <p:nvPr/>
          </p:nvSpPr>
          <p:spPr>
            <a:xfrm>
              <a:off x="379980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3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7" name="Rectangle 12"/>
            <p:cNvSpPr/>
            <p:nvPr/>
          </p:nvSpPr>
          <p:spPr>
            <a:xfrm>
              <a:off x="40478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4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8" name="Rectangle 13"/>
            <p:cNvSpPr/>
            <p:nvPr/>
          </p:nvSpPr>
          <p:spPr>
            <a:xfrm>
              <a:off x="42958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5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09" name="Rectangle 14"/>
            <p:cNvSpPr/>
            <p:nvPr/>
          </p:nvSpPr>
          <p:spPr>
            <a:xfrm>
              <a:off x="45439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6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0" name="Rectangle 15"/>
            <p:cNvSpPr/>
            <p:nvPr/>
          </p:nvSpPr>
          <p:spPr>
            <a:xfrm>
              <a:off x="479196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7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1" name="Rectangle 16"/>
            <p:cNvSpPr/>
            <p:nvPr/>
          </p:nvSpPr>
          <p:spPr>
            <a:xfrm>
              <a:off x="504000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0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2" name="Rectangle 17"/>
            <p:cNvSpPr/>
            <p:nvPr/>
          </p:nvSpPr>
          <p:spPr>
            <a:xfrm>
              <a:off x="52880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1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3" name="Rectangle 18"/>
            <p:cNvSpPr/>
            <p:nvPr/>
          </p:nvSpPr>
          <p:spPr>
            <a:xfrm>
              <a:off x="55360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2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4" name="Rectangle 19"/>
            <p:cNvSpPr/>
            <p:nvPr/>
          </p:nvSpPr>
          <p:spPr>
            <a:xfrm>
              <a:off x="57841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3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5" name="Rectangle 20"/>
            <p:cNvSpPr/>
            <p:nvPr/>
          </p:nvSpPr>
          <p:spPr>
            <a:xfrm>
              <a:off x="603216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4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6" name="Rectangle 21"/>
            <p:cNvSpPr/>
            <p:nvPr/>
          </p:nvSpPr>
          <p:spPr>
            <a:xfrm>
              <a:off x="6280200" y="3345480"/>
              <a:ext cx="244440" cy="39348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5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7" name="Rectangle 22"/>
            <p:cNvSpPr/>
            <p:nvPr/>
          </p:nvSpPr>
          <p:spPr>
            <a:xfrm>
              <a:off x="65282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6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8" name="Rectangle 23"/>
            <p:cNvSpPr/>
            <p:nvPr/>
          </p:nvSpPr>
          <p:spPr>
            <a:xfrm>
              <a:off x="67762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7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19" name="Rectangle 24"/>
            <p:cNvSpPr/>
            <p:nvPr/>
          </p:nvSpPr>
          <p:spPr>
            <a:xfrm>
              <a:off x="70250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0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0" name="Rectangle 25"/>
            <p:cNvSpPr/>
            <p:nvPr/>
          </p:nvSpPr>
          <p:spPr>
            <a:xfrm>
              <a:off x="72730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1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1" name="Rectangle 26"/>
            <p:cNvSpPr/>
            <p:nvPr/>
          </p:nvSpPr>
          <p:spPr>
            <a:xfrm>
              <a:off x="752112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2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2" name="Rectangle 27"/>
            <p:cNvSpPr/>
            <p:nvPr/>
          </p:nvSpPr>
          <p:spPr>
            <a:xfrm>
              <a:off x="776916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3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3" name="Rectangle 28"/>
            <p:cNvSpPr/>
            <p:nvPr/>
          </p:nvSpPr>
          <p:spPr>
            <a:xfrm>
              <a:off x="801720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4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4" name="Rectangle 29"/>
            <p:cNvSpPr/>
            <p:nvPr/>
          </p:nvSpPr>
          <p:spPr>
            <a:xfrm>
              <a:off x="826524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5</a:t>
              </a:r>
              <a:endParaRPr b="0" lang="fr-CH" sz="1200" spc="-1" strike="noStrike">
                <a:latin typeface="Arial"/>
              </a:endParaRPr>
            </a:p>
          </p:txBody>
        </p:sp>
        <p:sp>
          <p:nvSpPr>
            <p:cNvPr id="525" name="Rectangle 30"/>
            <p:cNvSpPr/>
            <p:nvPr/>
          </p:nvSpPr>
          <p:spPr>
            <a:xfrm>
              <a:off x="8513280" y="33454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6</a:t>
              </a:r>
              <a:endParaRPr b="0" lang="fr-CH" sz="1200" spc="-1" strike="noStrike">
                <a:latin typeface="Arial"/>
              </a:endParaRPr>
            </a:p>
          </p:txBody>
        </p:sp>
      </p:grpSp>
      <p:sp>
        <p:nvSpPr>
          <p:cNvPr id="526" name="TextBox 22"/>
          <p:cNvSpPr/>
          <p:nvPr/>
        </p:nvSpPr>
        <p:spPr>
          <a:xfrm>
            <a:off x="5536080" y="2873520"/>
            <a:ext cx="27500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7030a0"/>
                </a:solidFill>
                <a:latin typeface="Times New Roman"/>
                <a:ea typeface="DejaVu Sans"/>
              </a:rPr>
              <a:t>threadIdx.x = 5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527" name="Left Brace 1"/>
          <p:cNvSpPr/>
          <p:nvPr/>
        </p:nvSpPr>
        <p:spPr>
          <a:xfrm rot="16200000">
            <a:off x="5939280" y="2863080"/>
            <a:ext cx="182520" cy="198144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TextBox 23"/>
          <p:cNvSpPr/>
          <p:nvPr/>
        </p:nvSpPr>
        <p:spPr>
          <a:xfrm>
            <a:off x="4791960" y="3900960"/>
            <a:ext cx="24771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7030a0"/>
                </a:solidFill>
                <a:latin typeface="Times New Roman"/>
                <a:ea typeface="DejaVu Sans"/>
              </a:rPr>
              <a:t>blockIdx.x = 2</a:t>
            </a:r>
            <a:endParaRPr b="0" lang="fr-CH" sz="1400" spc="-1" strike="noStrike">
              <a:latin typeface="Arial"/>
            </a:endParaRPr>
          </a:p>
        </p:txBody>
      </p:sp>
      <p:grpSp>
        <p:nvGrpSpPr>
          <p:cNvPr id="529" name="Vector (unnumbered) 2"/>
          <p:cNvGrpSpPr/>
          <p:nvPr/>
        </p:nvGrpSpPr>
        <p:grpSpPr>
          <a:xfrm>
            <a:off x="1071000" y="2198880"/>
            <a:ext cx="7980480" cy="396720"/>
            <a:chOff x="1071000" y="2198880"/>
            <a:chExt cx="7980480" cy="396720"/>
          </a:xfrm>
        </p:grpSpPr>
        <p:sp>
          <p:nvSpPr>
            <p:cNvPr id="530" name="Round Same Side Corner Rectangle 11"/>
            <p:cNvSpPr/>
            <p:nvPr/>
          </p:nvSpPr>
          <p:spPr>
            <a:xfrm rot="16200000">
              <a:off x="996480" y="227664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Rectangle 152"/>
            <p:cNvSpPr/>
            <p:nvPr/>
          </p:nvSpPr>
          <p:spPr>
            <a:xfrm>
              <a:off x="1319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Round Same Side Corner Rectangle 12"/>
            <p:cNvSpPr/>
            <p:nvPr/>
          </p:nvSpPr>
          <p:spPr>
            <a:xfrm flipH="1" rot="5400000">
              <a:off x="8708040" y="2252160"/>
              <a:ext cx="393120" cy="29376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Rectangle 153"/>
            <p:cNvSpPr/>
            <p:nvPr/>
          </p:nvSpPr>
          <p:spPr>
            <a:xfrm>
              <a:off x="1567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Rectangle 154"/>
            <p:cNvSpPr/>
            <p:nvPr/>
          </p:nvSpPr>
          <p:spPr>
            <a:xfrm>
              <a:off x="1815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Rectangle 155"/>
            <p:cNvSpPr/>
            <p:nvPr/>
          </p:nvSpPr>
          <p:spPr>
            <a:xfrm>
              <a:off x="2063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Rectangle 156"/>
            <p:cNvSpPr/>
            <p:nvPr/>
          </p:nvSpPr>
          <p:spPr>
            <a:xfrm>
              <a:off x="23112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Rectangle 157"/>
            <p:cNvSpPr/>
            <p:nvPr/>
          </p:nvSpPr>
          <p:spPr>
            <a:xfrm>
              <a:off x="2559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Rectangle 158"/>
            <p:cNvSpPr/>
            <p:nvPr/>
          </p:nvSpPr>
          <p:spPr>
            <a:xfrm>
              <a:off x="2807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Rectangle 159"/>
            <p:cNvSpPr/>
            <p:nvPr/>
          </p:nvSpPr>
          <p:spPr>
            <a:xfrm>
              <a:off x="30553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Rectangle 160"/>
            <p:cNvSpPr/>
            <p:nvPr/>
          </p:nvSpPr>
          <p:spPr>
            <a:xfrm>
              <a:off x="33037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Rectangle 161"/>
            <p:cNvSpPr/>
            <p:nvPr/>
          </p:nvSpPr>
          <p:spPr>
            <a:xfrm>
              <a:off x="35517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Rectangle 162"/>
            <p:cNvSpPr/>
            <p:nvPr/>
          </p:nvSpPr>
          <p:spPr>
            <a:xfrm>
              <a:off x="37998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Rectangle 163"/>
            <p:cNvSpPr/>
            <p:nvPr/>
          </p:nvSpPr>
          <p:spPr>
            <a:xfrm>
              <a:off x="40478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Rectangle 164"/>
            <p:cNvSpPr/>
            <p:nvPr/>
          </p:nvSpPr>
          <p:spPr>
            <a:xfrm>
              <a:off x="42958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Rectangle 165"/>
            <p:cNvSpPr/>
            <p:nvPr/>
          </p:nvSpPr>
          <p:spPr>
            <a:xfrm>
              <a:off x="45439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Rectangle 166"/>
            <p:cNvSpPr/>
            <p:nvPr/>
          </p:nvSpPr>
          <p:spPr>
            <a:xfrm>
              <a:off x="47919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Rectangle 167"/>
            <p:cNvSpPr/>
            <p:nvPr/>
          </p:nvSpPr>
          <p:spPr>
            <a:xfrm>
              <a:off x="50400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Rectangle 168"/>
            <p:cNvSpPr/>
            <p:nvPr/>
          </p:nvSpPr>
          <p:spPr>
            <a:xfrm>
              <a:off x="5288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Rectangle 169"/>
            <p:cNvSpPr/>
            <p:nvPr/>
          </p:nvSpPr>
          <p:spPr>
            <a:xfrm>
              <a:off x="5536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Rectangle 170"/>
            <p:cNvSpPr/>
            <p:nvPr/>
          </p:nvSpPr>
          <p:spPr>
            <a:xfrm>
              <a:off x="5784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Rectangle 171"/>
            <p:cNvSpPr/>
            <p:nvPr/>
          </p:nvSpPr>
          <p:spPr>
            <a:xfrm>
              <a:off x="6032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Rectangle 172"/>
            <p:cNvSpPr/>
            <p:nvPr/>
          </p:nvSpPr>
          <p:spPr>
            <a:xfrm>
              <a:off x="6280200" y="2198880"/>
              <a:ext cx="244440" cy="39348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Rectangle 173"/>
            <p:cNvSpPr/>
            <p:nvPr/>
          </p:nvSpPr>
          <p:spPr>
            <a:xfrm>
              <a:off x="6528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Rectangle 174"/>
            <p:cNvSpPr/>
            <p:nvPr/>
          </p:nvSpPr>
          <p:spPr>
            <a:xfrm>
              <a:off x="6776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Rectangle 175"/>
            <p:cNvSpPr/>
            <p:nvPr/>
          </p:nvSpPr>
          <p:spPr>
            <a:xfrm>
              <a:off x="7025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Rectangle 176"/>
            <p:cNvSpPr/>
            <p:nvPr/>
          </p:nvSpPr>
          <p:spPr>
            <a:xfrm>
              <a:off x="7273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Rectangle 177"/>
            <p:cNvSpPr/>
            <p:nvPr/>
          </p:nvSpPr>
          <p:spPr>
            <a:xfrm>
              <a:off x="7521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Rectangle 178"/>
            <p:cNvSpPr/>
            <p:nvPr/>
          </p:nvSpPr>
          <p:spPr>
            <a:xfrm>
              <a:off x="7769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Rectangle 179"/>
            <p:cNvSpPr/>
            <p:nvPr/>
          </p:nvSpPr>
          <p:spPr>
            <a:xfrm>
              <a:off x="80172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Rectangle 180"/>
            <p:cNvSpPr/>
            <p:nvPr/>
          </p:nvSpPr>
          <p:spPr>
            <a:xfrm>
              <a:off x="8265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Rectangle 181"/>
            <p:cNvSpPr/>
            <p:nvPr/>
          </p:nvSpPr>
          <p:spPr>
            <a:xfrm>
              <a:off x="8513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2" name="Vector (numbered) 5"/>
          <p:cNvGrpSpPr/>
          <p:nvPr/>
        </p:nvGrpSpPr>
        <p:grpSpPr>
          <a:xfrm>
            <a:off x="1071000" y="2198880"/>
            <a:ext cx="7980480" cy="396720"/>
            <a:chOff x="1071000" y="2198880"/>
            <a:chExt cx="7980480" cy="396720"/>
          </a:xfrm>
        </p:grpSpPr>
        <p:sp>
          <p:nvSpPr>
            <p:cNvPr id="563" name="Round Same Side Corner Rectangle 13"/>
            <p:cNvSpPr/>
            <p:nvPr/>
          </p:nvSpPr>
          <p:spPr>
            <a:xfrm rot="16200000">
              <a:off x="996480" y="2276640"/>
              <a:ext cx="393120" cy="24444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4" name="Rectangle 182"/>
            <p:cNvSpPr/>
            <p:nvPr/>
          </p:nvSpPr>
          <p:spPr>
            <a:xfrm>
              <a:off x="1319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5" name="Round Same Side Corner Rectangle 14"/>
            <p:cNvSpPr/>
            <p:nvPr/>
          </p:nvSpPr>
          <p:spPr>
            <a:xfrm flipH="1" rot="5400000">
              <a:off x="8708040" y="2252160"/>
              <a:ext cx="393120" cy="29376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31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6" name="Rectangle 183"/>
            <p:cNvSpPr/>
            <p:nvPr/>
          </p:nvSpPr>
          <p:spPr>
            <a:xfrm>
              <a:off x="1567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7" name="Rectangle 184"/>
            <p:cNvSpPr/>
            <p:nvPr/>
          </p:nvSpPr>
          <p:spPr>
            <a:xfrm>
              <a:off x="1815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8" name="Rectangle 185"/>
            <p:cNvSpPr/>
            <p:nvPr/>
          </p:nvSpPr>
          <p:spPr>
            <a:xfrm>
              <a:off x="2063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69" name="Rectangle 186"/>
            <p:cNvSpPr/>
            <p:nvPr/>
          </p:nvSpPr>
          <p:spPr>
            <a:xfrm>
              <a:off x="23112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5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0" name="Rectangle 187"/>
            <p:cNvSpPr/>
            <p:nvPr/>
          </p:nvSpPr>
          <p:spPr>
            <a:xfrm>
              <a:off x="2559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1" name="Rectangle 188"/>
            <p:cNvSpPr/>
            <p:nvPr/>
          </p:nvSpPr>
          <p:spPr>
            <a:xfrm>
              <a:off x="2807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7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2" name="Rectangle 189"/>
            <p:cNvSpPr/>
            <p:nvPr/>
          </p:nvSpPr>
          <p:spPr>
            <a:xfrm>
              <a:off x="30553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3" name="Rectangle 190"/>
            <p:cNvSpPr/>
            <p:nvPr/>
          </p:nvSpPr>
          <p:spPr>
            <a:xfrm>
              <a:off x="33037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9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4" name="Rectangle 191"/>
            <p:cNvSpPr/>
            <p:nvPr/>
          </p:nvSpPr>
          <p:spPr>
            <a:xfrm>
              <a:off x="35517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10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5" name="Rectangle 192"/>
            <p:cNvSpPr/>
            <p:nvPr/>
          </p:nvSpPr>
          <p:spPr>
            <a:xfrm>
              <a:off x="37998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11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6" name="Rectangle 193"/>
            <p:cNvSpPr/>
            <p:nvPr/>
          </p:nvSpPr>
          <p:spPr>
            <a:xfrm>
              <a:off x="40478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12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7" name="Rectangle 194"/>
            <p:cNvSpPr/>
            <p:nvPr/>
          </p:nvSpPr>
          <p:spPr>
            <a:xfrm>
              <a:off x="42958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13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8" name="Rectangle 195"/>
            <p:cNvSpPr/>
            <p:nvPr/>
          </p:nvSpPr>
          <p:spPr>
            <a:xfrm>
              <a:off x="45439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14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79" name="Rectangle 196"/>
            <p:cNvSpPr/>
            <p:nvPr/>
          </p:nvSpPr>
          <p:spPr>
            <a:xfrm>
              <a:off x="47919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15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0" name="Rectangle 197"/>
            <p:cNvSpPr/>
            <p:nvPr/>
          </p:nvSpPr>
          <p:spPr>
            <a:xfrm>
              <a:off x="50400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16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1" name="Rectangle 198"/>
            <p:cNvSpPr/>
            <p:nvPr/>
          </p:nvSpPr>
          <p:spPr>
            <a:xfrm>
              <a:off x="5288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17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2" name="Rectangle 199"/>
            <p:cNvSpPr/>
            <p:nvPr/>
          </p:nvSpPr>
          <p:spPr>
            <a:xfrm>
              <a:off x="5536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18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3" name="Rectangle 200"/>
            <p:cNvSpPr/>
            <p:nvPr/>
          </p:nvSpPr>
          <p:spPr>
            <a:xfrm>
              <a:off x="5784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19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4" name="Rectangle 201"/>
            <p:cNvSpPr/>
            <p:nvPr/>
          </p:nvSpPr>
          <p:spPr>
            <a:xfrm>
              <a:off x="6032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20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5" name="Rectangle 202"/>
            <p:cNvSpPr/>
            <p:nvPr/>
          </p:nvSpPr>
          <p:spPr>
            <a:xfrm>
              <a:off x="6280200" y="2198880"/>
              <a:ext cx="244440" cy="39348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21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6" name="Rectangle 203"/>
            <p:cNvSpPr/>
            <p:nvPr/>
          </p:nvSpPr>
          <p:spPr>
            <a:xfrm>
              <a:off x="6528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22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7" name="Rectangle 204"/>
            <p:cNvSpPr/>
            <p:nvPr/>
          </p:nvSpPr>
          <p:spPr>
            <a:xfrm>
              <a:off x="6776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23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8" name="Rectangle 205"/>
            <p:cNvSpPr/>
            <p:nvPr/>
          </p:nvSpPr>
          <p:spPr>
            <a:xfrm>
              <a:off x="70250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24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89" name="Rectangle 206"/>
            <p:cNvSpPr/>
            <p:nvPr/>
          </p:nvSpPr>
          <p:spPr>
            <a:xfrm>
              <a:off x="72730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25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90" name="Rectangle 207"/>
            <p:cNvSpPr/>
            <p:nvPr/>
          </p:nvSpPr>
          <p:spPr>
            <a:xfrm>
              <a:off x="752112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26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91" name="Rectangle 208"/>
            <p:cNvSpPr/>
            <p:nvPr/>
          </p:nvSpPr>
          <p:spPr>
            <a:xfrm>
              <a:off x="776916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27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92" name="Rectangle 209"/>
            <p:cNvSpPr/>
            <p:nvPr/>
          </p:nvSpPr>
          <p:spPr>
            <a:xfrm>
              <a:off x="801720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28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93" name="Rectangle 210"/>
            <p:cNvSpPr/>
            <p:nvPr/>
          </p:nvSpPr>
          <p:spPr>
            <a:xfrm>
              <a:off x="826524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29</a:t>
              </a:r>
              <a:endParaRPr b="0" lang="fr-CH" sz="1050" spc="-1" strike="noStrike">
                <a:latin typeface="Arial"/>
              </a:endParaRPr>
            </a:p>
          </p:txBody>
        </p:sp>
        <p:sp>
          <p:nvSpPr>
            <p:cNvPr id="594" name="Rectangle 211"/>
            <p:cNvSpPr/>
            <p:nvPr/>
          </p:nvSpPr>
          <p:spPr>
            <a:xfrm>
              <a:off x="8513280" y="2198880"/>
              <a:ext cx="244440" cy="39348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30</a:t>
              </a:r>
              <a:endParaRPr b="0" lang="fr-CH" sz="1050" spc="-1" strike="noStrike">
                <a:latin typeface="Arial"/>
              </a:endParaRPr>
            </a:p>
          </p:txBody>
        </p:sp>
      </p:grpSp>
      <p:sp>
        <p:nvSpPr>
          <p:cNvPr id="595" name="Straight Arrow Connector 5"/>
          <p:cNvSpPr/>
          <p:nvPr/>
        </p:nvSpPr>
        <p:spPr>
          <a:xfrm flipH="1">
            <a:off x="6401160" y="3167640"/>
            <a:ext cx="244440" cy="27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Left Brace 2"/>
          <p:cNvSpPr/>
          <p:nvPr/>
        </p:nvSpPr>
        <p:spPr>
          <a:xfrm flipV="1" rot="5400000">
            <a:off x="1973160" y="2259720"/>
            <a:ext cx="182520" cy="198144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>
            <a:solidFill>
              <a:srgbClr val="ff9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TextBox 24"/>
          <p:cNvSpPr/>
          <p:nvPr/>
        </p:nvSpPr>
        <p:spPr>
          <a:xfrm>
            <a:off x="1071000" y="2901960"/>
            <a:ext cx="19810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M = 8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598" name="PlaceHolder 2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Indexing Arrays example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82"/>
          <p:cNvSpPr/>
          <p:nvPr/>
        </p:nvSpPr>
        <p:spPr>
          <a:xfrm>
            <a:off x="427680" y="3233160"/>
            <a:ext cx="6035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changes need to be made in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00" name="PlaceHolder 83"/>
          <p:cNvSpPr/>
          <p:nvPr/>
        </p:nvSpPr>
        <p:spPr>
          <a:xfrm>
            <a:off x="427680" y="1610640"/>
            <a:ext cx="6035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the built-in variable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blockDim.x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threads per block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Combined version of add() to use parallel threads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parallel blocks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601" name="add 3"/>
          <p:cNvSpPr/>
          <p:nvPr/>
        </p:nvSpPr>
        <p:spPr>
          <a:xfrm>
            <a:off x="1274400" y="3060000"/>
            <a:ext cx="5744160" cy="1033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c[index] = a[index] + b[index];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02" name="PlaceHolder 31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with blocks and Threads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ontent Placeholder 12"/>
          <p:cNvSpPr/>
          <p:nvPr/>
        </p:nvSpPr>
        <p:spPr>
          <a:xfrm>
            <a:off x="72000" y="1290240"/>
            <a:ext cx="10077120" cy="4251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N (2048*2048)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THREADS_PER_BLOCK 512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*b, *c;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 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device copies of a, b, 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**)&amp;d_a,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ts val="18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and setup input values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 = (int *)malloc(size);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04" name="PlaceHolder 3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Addition with Blocks and Threads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605" name="Content Placeholder 10"/>
          <p:cNvSpPr/>
          <p:nvPr/>
        </p:nvSpPr>
        <p:spPr>
          <a:xfrm>
            <a:off x="4572000" y="1193400"/>
            <a:ext cx="5434560" cy="4169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N/THREADS_PER_BLOCK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THREADS_PER_BLOCK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&gt;&gt;&gt;(d_a, d_b, 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 Copy result back to host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free(a); free(b); free(c);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84"/>
          <p:cNvSpPr/>
          <p:nvPr/>
        </p:nvSpPr>
        <p:spPr>
          <a:xfrm>
            <a:off x="998280" y="3529440"/>
            <a:ext cx="8180280" cy="19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Update the kernel launch: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(N + M-1) / M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,M&gt;&gt;&gt;(d_a, d_b, d_c,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07" name="PlaceHolder 85"/>
          <p:cNvSpPr/>
          <p:nvPr/>
        </p:nvSpPr>
        <p:spPr>
          <a:xfrm>
            <a:off x="998280" y="1538640"/>
            <a:ext cx="8180280" cy="19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Typical problems are not friendly multiples of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accessing beyond the end of the arrays: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08" name="add 1"/>
          <p:cNvSpPr/>
          <p:nvPr/>
        </p:nvSpPr>
        <p:spPr>
          <a:xfrm>
            <a:off x="2201760" y="2678040"/>
            <a:ext cx="4743000" cy="1317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(index &lt; n)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c[index] = a[index] + b[index];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09" name="PlaceHolder 3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Handling Arbitrary Vector Sizes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88"/>
          <p:cNvSpPr/>
          <p:nvPr/>
        </p:nvSpPr>
        <p:spPr>
          <a:xfrm>
            <a:off x="504000" y="1791000"/>
            <a:ext cx="6154560" cy="29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kernels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copies of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add&lt;&lt;&lt;N/M,M&gt;&gt;&gt;(…);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r>
              <a:rPr b="0" lang="en-GB" sz="1600" spc="-1" strike="noStrike">
                <a:solidFill>
                  <a:srgbClr val="c0504d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thread index within block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elements to threads: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blockDim.x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611" name="PlaceHolder 3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4"/>
          <p:cNvSpPr/>
          <p:nvPr/>
        </p:nvSpPr>
        <p:spPr>
          <a:xfrm>
            <a:off x="1047960" y="4291560"/>
            <a:ext cx="460260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ooperating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hreads</a:t>
            </a:r>
            <a:endParaRPr b="0" lang="fr-CH" sz="2800" spc="-1" strike="noStrike">
              <a:latin typeface="Arial"/>
            </a:endParaRPr>
          </a:p>
        </p:txBody>
      </p:sp>
      <p:sp>
        <p:nvSpPr>
          <p:cNvPr id="613" name="Straight Connector 58"/>
          <p:cNvSpPr/>
          <p:nvPr/>
        </p:nvSpPr>
        <p:spPr>
          <a:xfrm>
            <a:off x="6743880" y="1898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Straight Connector 59"/>
          <p:cNvSpPr/>
          <p:nvPr/>
        </p:nvSpPr>
        <p:spPr>
          <a:xfrm>
            <a:off x="6747120" y="1884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Straight Connector 60"/>
          <p:cNvSpPr/>
          <p:nvPr/>
        </p:nvSpPr>
        <p:spPr>
          <a:xfrm>
            <a:off x="4514760" y="2044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AutoShape 29"/>
          <p:cNvSpPr/>
          <p:nvPr/>
        </p:nvSpPr>
        <p:spPr>
          <a:xfrm>
            <a:off x="7119720" y="171972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900" spc="-1" strike="noStrike">
              <a:latin typeface="Arial"/>
            </a:endParaRPr>
          </a:p>
        </p:txBody>
      </p:sp>
      <p:sp>
        <p:nvSpPr>
          <p:cNvPr id="617" name="AutoShape 30"/>
          <p:cNvSpPr/>
          <p:nvPr/>
        </p:nvSpPr>
        <p:spPr>
          <a:xfrm>
            <a:off x="7119720" y="208476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18" name="AutoShape 31"/>
          <p:cNvSpPr/>
          <p:nvPr/>
        </p:nvSpPr>
        <p:spPr>
          <a:xfrm>
            <a:off x="7119720" y="244980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19" name="AutoShape 32"/>
          <p:cNvSpPr/>
          <p:nvPr/>
        </p:nvSpPr>
        <p:spPr>
          <a:xfrm>
            <a:off x="7119720" y="28144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0" name="AutoShape 33"/>
          <p:cNvSpPr/>
          <p:nvPr/>
        </p:nvSpPr>
        <p:spPr>
          <a:xfrm>
            <a:off x="7119720" y="3179880"/>
            <a:ext cx="246888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1" name="AutoShape 34"/>
          <p:cNvSpPr/>
          <p:nvPr/>
        </p:nvSpPr>
        <p:spPr>
          <a:xfrm>
            <a:off x="7119720" y="3544920"/>
            <a:ext cx="246888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2" name="AutoShape 35"/>
          <p:cNvSpPr/>
          <p:nvPr/>
        </p:nvSpPr>
        <p:spPr>
          <a:xfrm>
            <a:off x="7119720" y="390960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3" name="AutoShape 36"/>
          <p:cNvSpPr/>
          <p:nvPr/>
        </p:nvSpPr>
        <p:spPr>
          <a:xfrm>
            <a:off x="7119720" y="427464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4" name="AutoShape 37"/>
          <p:cNvSpPr/>
          <p:nvPr/>
        </p:nvSpPr>
        <p:spPr>
          <a:xfrm>
            <a:off x="7119720" y="4639680"/>
            <a:ext cx="246888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25" name="TextBox 25"/>
          <p:cNvSpPr/>
          <p:nvPr/>
        </p:nvSpPr>
        <p:spPr>
          <a:xfrm>
            <a:off x="4526640" y="1666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CH" sz="2400" spc="-1" strike="noStrike">
              <a:latin typeface="Arial"/>
            </a:endParaRPr>
          </a:p>
        </p:txBody>
      </p:sp>
      <p:sp>
        <p:nvSpPr>
          <p:cNvPr id="626" name="Straight Connector 61"/>
          <p:cNvSpPr/>
          <p:nvPr/>
        </p:nvSpPr>
        <p:spPr>
          <a:xfrm>
            <a:off x="6745680" y="2614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Straight Connector 62"/>
          <p:cNvSpPr/>
          <p:nvPr/>
        </p:nvSpPr>
        <p:spPr>
          <a:xfrm>
            <a:off x="6747120" y="2262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Straight Connector 63"/>
          <p:cNvSpPr/>
          <p:nvPr/>
        </p:nvSpPr>
        <p:spPr>
          <a:xfrm>
            <a:off x="6745680" y="2980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Straight Connector 64"/>
          <p:cNvSpPr/>
          <p:nvPr/>
        </p:nvSpPr>
        <p:spPr>
          <a:xfrm>
            <a:off x="6747120" y="3345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Straight Connector 65"/>
          <p:cNvSpPr/>
          <p:nvPr/>
        </p:nvSpPr>
        <p:spPr>
          <a:xfrm>
            <a:off x="6747120" y="3709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Straight Connector 66"/>
          <p:cNvSpPr/>
          <p:nvPr/>
        </p:nvSpPr>
        <p:spPr>
          <a:xfrm>
            <a:off x="6747120" y="4074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Straight Connector 67"/>
          <p:cNvSpPr/>
          <p:nvPr/>
        </p:nvSpPr>
        <p:spPr>
          <a:xfrm>
            <a:off x="6747120" y="4439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Straight Connector 76"/>
          <p:cNvSpPr/>
          <p:nvPr/>
        </p:nvSpPr>
        <p:spPr>
          <a:xfrm>
            <a:off x="6747120" y="4804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6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64600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35" name="" descr=""/>
          <p:cNvPicPr/>
          <p:nvPr/>
        </p:nvPicPr>
        <p:blipFill>
          <a:blip r:embed="rId3"/>
          <a:stretch/>
        </p:blipFill>
        <p:spPr>
          <a:xfrm>
            <a:off x="2322000" y="1368360"/>
            <a:ext cx="1240920" cy="1114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48"/>
          <p:cNvSpPr/>
          <p:nvPr/>
        </p:nvSpPr>
        <p:spPr>
          <a:xfrm>
            <a:off x="504000" y="1323360"/>
            <a:ext cx="9069120" cy="13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Consider applying a 1D stencil to a 1D array of elements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output element is the sum of input elements within a radius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radius is 3, then each output element is the sum of 7 input elements: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37" name="Cube 146"/>
          <p:cNvSpPr/>
          <p:nvPr/>
        </p:nvSpPr>
        <p:spPr>
          <a:xfrm>
            <a:off x="7232400" y="1440000"/>
            <a:ext cx="29916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8" name="Cube 147"/>
          <p:cNvSpPr/>
          <p:nvPr/>
        </p:nvSpPr>
        <p:spPr>
          <a:xfrm>
            <a:off x="7537320" y="1440000"/>
            <a:ext cx="29916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9" name="Cube 148"/>
          <p:cNvSpPr/>
          <p:nvPr/>
        </p:nvSpPr>
        <p:spPr>
          <a:xfrm>
            <a:off x="7841520" y="1440000"/>
            <a:ext cx="29916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0" name="Cube 149"/>
          <p:cNvSpPr/>
          <p:nvPr/>
        </p:nvSpPr>
        <p:spPr>
          <a:xfrm>
            <a:off x="8144640" y="1440000"/>
            <a:ext cx="30060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1" name="Cube 150"/>
          <p:cNvSpPr/>
          <p:nvPr/>
        </p:nvSpPr>
        <p:spPr>
          <a:xfrm>
            <a:off x="8448840" y="1440000"/>
            <a:ext cx="30060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2" name="Cube 151"/>
          <p:cNvSpPr/>
          <p:nvPr/>
        </p:nvSpPr>
        <p:spPr>
          <a:xfrm>
            <a:off x="8753400" y="1440000"/>
            <a:ext cx="30060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3" name="Cube 152"/>
          <p:cNvSpPr/>
          <p:nvPr/>
        </p:nvSpPr>
        <p:spPr>
          <a:xfrm>
            <a:off x="9057960" y="1440000"/>
            <a:ext cx="300600" cy="22212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4" name="Left Brace 8"/>
          <p:cNvSpPr/>
          <p:nvPr/>
        </p:nvSpPr>
        <p:spPr>
          <a:xfrm rot="16200000">
            <a:off x="7588800" y="1422000"/>
            <a:ext cx="182880" cy="896040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Left Brace 9"/>
          <p:cNvSpPr/>
          <p:nvPr/>
        </p:nvSpPr>
        <p:spPr>
          <a:xfrm rot="16200000">
            <a:off x="8801640" y="1422000"/>
            <a:ext cx="182880" cy="896040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TextBox 13"/>
          <p:cNvSpPr/>
          <p:nvPr/>
        </p:nvSpPr>
        <p:spPr>
          <a:xfrm>
            <a:off x="7366680" y="2003400"/>
            <a:ext cx="618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radius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47" name="TextBox 14"/>
          <p:cNvSpPr/>
          <p:nvPr/>
        </p:nvSpPr>
        <p:spPr>
          <a:xfrm>
            <a:off x="8584560" y="2003400"/>
            <a:ext cx="618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radius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648" name="PlaceHolder 3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1D Stencil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649" name="PlaceHolder 87"/>
          <p:cNvSpPr/>
          <p:nvPr/>
        </p:nvSpPr>
        <p:spPr>
          <a:xfrm>
            <a:off x="2124000" y="3375000"/>
            <a:ext cx="5434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thread processes one output element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blockDim.x elements per block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Input elements are read several times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radius 3, each input element is read seven times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1800000" y="2952720"/>
            <a:ext cx="231444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Implementing Within a Block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89"/>
          <p:cNvSpPr/>
          <p:nvPr/>
        </p:nvSpPr>
        <p:spPr>
          <a:xfrm>
            <a:off x="1584720" y="2052000"/>
            <a:ext cx="6693840" cy="222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within a block, threads share data via </a:t>
            </a:r>
            <a:r>
              <a:rPr b="0" lang="en-GB" sz="16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shared memory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Extremely fast on-chip memory, user-managed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Declare using </a:t>
            </a:r>
            <a:r>
              <a:rPr b="0" lang="en-GB" sz="16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__shared__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allocated per block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is not visible to threads in other blocks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652" name="PlaceHolder 38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Sharing Data Between Threads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90"/>
          <p:cNvSpPr/>
          <p:nvPr/>
        </p:nvSpPr>
        <p:spPr>
          <a:xfrm>
            <a:off x="336240" y="1295640"/>
            <a:ext cx="9461160" cy="42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Cache data in shared memory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Read (blockDim.x + 2 * radius) input elements from global memory to shared memory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 blockDim.x output elements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Write blockDim.x output elements to global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block needs a </a:t>
            </a:r>
            <a:r>
              <a:rPr b="0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halo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 radius elements at each boundary</a:t>
            </a:r>
            <a:endParaRPr b="0" lang="fr-CH" sz="1400" spc="-1" strike="noStrike">
              <a:latin typeface="Arial"/>
            </a:endParaRPr>
          </a:p>
        </p:txBody>
      </p:sp>
      <p:grpSp>
        <p:nvGrpSpPr>
          <p:cNvPr id="655" name="Output 1"/>
          <p:cNvGrpSpPr/>
          <p:nvPr/>
        </p:nvGrpSpPr>
        <p:grpSpPr>
          <a:xfrm>
            <a:off x="2322360" y="4360320"/>
            <a:ext cx="5360040" cy="223560"/>
            <a:chOff x="2322360" y="4360320"/>
            <a:chExt cx="5360040" cy="223560"/>
          </a:xfrm>
        </p:grpSpPr>
        <p:sp>
          <p:nvSpPr>
            <p:cNvPr id="656" name="Cube 8"/>
            <p:cNvSpPr/>
            <p:nvPr/>
          </p:nvSpPr>
          <p:spPr>
            <a:xfrm>
              <a:off x="232236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be 9"/>
            <p:cNvSpPr/>
            <p:nvPr/>
          </p:nvSpPr>
          <p:spPr>
            <a:xfrm>
              <a:off x="266004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be 10"/>
            <p:cNvSpPr/>
            <p:nvPr/>
          </p:nvSpPr>
          <p:spPr>
            <a:xfrm>
              <a:off x="299592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be 11"/>
            <p:cNvSpPr/>
            <p:nvPr/>
          </p:nvSpPr>
          <p:spPr>
            <a:xfrm>
              <a:off x="333360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be 12"/>
            <p:cNvSpPr/>
            <p:nvPr/>
          </p:nvSpPr>
          <p:spPr>
            <a:xfrm>
              <a:off x="367128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be 13"/>
            <p:cNvSpPr/>
            <p:nvPr/>
          </p:nvSpPr>
          <p:spPr>
            <a:xfrm>
              <a:off x="400896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be 14"/>
            <p:cNvSpPr/>
            <p:nvPr/>
          </p:nvSpPr>
          <p:spPr>
            <a:xfrm>
              <a:off x="434520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be 15"/>
            <p:cNvSpPr/>
            <p:nvPr/>
          </p:nvSpPr>
          <p:spPr>
            <a:xfrm>
              <a:off x="468288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be 16"/>
            <p:cNvSpPr/>
            <p:nvPr/>
          </p:nvSpPr>
          <p:spPr>
            <a:xfrm>
              <a:off x="502056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be 17"/>
            <p:cNvSpPr/>
            <p:nvPr/>
          </p:nvSpPr>
          <p:spPr>
            <a:xfrm>
              <a:off x="535824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be 18"/>
            <p:cNvSpPr/>
            <p:nvPr/>
          </p:nvSpPr>
          <p:spPr>
            <a:xfrm>
              <a:off x="569448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be 19"/>
            <p:cNvSpPr/>
            <p:nvPr/>
          </p:nvSpPr>
          <p:spPr>
            <a:xfrm>
              <a:off x="6032160" y="43603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be 20"/>
            <p:cNvSpPr/>
            <p:nvPr/>
          </p:nvSpPr>
          <p:spPr>
            <a:xfrm>
              <a:off x="637020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be 21"/>
            <p:cNvSpPr/>
            <p:nvPr/>
          </p:nvSpPr>
          <p:spPr>
            <a:xfrm>
              <a:off x="670788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be 22"/>
            <p:cNvSpPr/>
            <p:nvPr/>
          </p:nvSpPr>
          <p:spPr>
            <a:xfrm>
              <a:off x="704412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be 23"/>
            <p:cNvSpPr/>
            <p:nvPr/>
          </p:nvSpPr>
          <p:spPr>
            <a:xfrm>
              <a:off x="7381800" y="43603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2" name="Input 1"/>
          <p:cNvGrpSpPr/>
          <p:nvPr/>
        </p:nvGrpSpPr>
        <p:grpSpPr>
          <a:xfrm>
            <a:off x="2322360" y="3575520"/>
            <a:ext cx="5360040" cy="223560"/>
            <a:chOff x="2322360" y="3575520"/>
            <a:chExt cx="5360040" cy="223560"/>
          </a:xfrm>
        </p:grpSpPr>
        <p:sp>
          <p:nvSpPr>
            <p:cNvPr id="673" name="Cube 24"/>
            <p:cNvSpPr/>
            <p:nvPr/>
          </p:nvSpPr>
          <p:spPr>
            <a:xfrm>
              <a:off x="232236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be 25"/>
            <p:cNvSpPr/>
            <p:nvPr/>
          </p:nvSpPr>
          <p:spPr>
            <a:xfrm>
              <a:off x="266004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be 26"/>
            <p:cNvSpPr/>
            <p:nvPr/>
          </p:nvSpPr>
          <p:spPr>
            <a:xfrm>
              <a:off x="299592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be 27"/>
            <p:cNvSpPr/>
            <p:nvPr/>
          </p:nvSpPr>
          <p:spPr>
            <a:xfrm>
              <a:off x="333360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be 28"/>
            <p:cNvSpPr/>
            <p:nvPr/>
          </p:nvSpPr>
          <p:spPr>
            <a:xfrm>
              <a:off x="367128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be 29"/>
            <p:cNvSpPr/>
            <p:nvPr/>
          </p:nvSpPr>
          <p:spPr>
            <a:xfrm>
              <a:off x="400896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be 30"/>
            <p:cNvSpPr/>
            <p:nvPr/>
          </p:nvSpPr>
          <p:spPr>
            <a:xfrm>
              <a:off x="434520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be 31"/>
            <p:cNvSpPr/>
            <p:nvPr/>
          </p:nvSpPr>
          <p:spPr>
            <a:xfrm>
              <a:off x="468288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be 32"/>
            <p:cNvSpPr/>
            <p:nvPr/>
          </p:nvSpPr>
          <p:spPr>
            <a:xfrm>
              <a:off x="502056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be 33"/>
            <p:cNvSpPr/>
            <p:nvPr/>
          </p:nvSpPr>
          <p:spPr>
            <a:xfrm>
              <a:off x="535824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be 34"/>
            <p:cNvSpPr/>
            <p:nvPr/>
          </p:nvSpPr>
          <p:spPr>
            <a:xfrm>
              <a:off x="569448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be 35"/>
            <p:cNvSpPr/>
            <p:nvPr/>
          </p:nvSpPr>
          <p:spPr>
            <a:xfrm>
              <a:off x="6032160" y="3575520"/>
              <a:ext cx="30096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be 36"/>
            <p:cNvSpPr/>
            <p:nvPr/>
          </p:nvSpPr>
          <p:spPr>
            <a:xfrm>
              <a:off x="637020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be 37"/>
            <p:cNvSpPr/>
            <p:nvPr/>
          </p:nvSpPr>
          <p:spPr>
            <a:xfrm>
              <a:off x="670788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be 38"/>
            <p:cNvSpPr/>
            <p:nvPr/>
          </p:nvSpPr>
          <p:spPr>
            <a:xfrm>
              <a:off x="704412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be 39"/>
            <p:cNvSpPr/>
            <p:nvPr/>
          </p:nvSpPr>
          <p:spPr>
            <a:xfrm>
              <a:off x="7381800" y="3575520"/>
              <a:ext cx="300600" cy="22356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9" name="Cube 40"/>
          <p:cNvSpPr/>
          <p:nvPr/>
        </p:nvSpPr>
        <p:spPr>
          <a:xfrm>
            <a:off x="7714080" y="3575520"/>
            <a:ext cx="30060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0" name="Cube 41"/>
          <p:cNvSpPr/>
          <p:nvPr/>
        </p:nvSpPr>
        <p:spPr>
          <a:xfrm>
            <a:off x="8052120" y="3575520"/>
            <a:ext cx="30060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1" name="Cube 42"/>
          <p:cNvSpPr/>
          <p:nvPr/>
        </p:nvSpPr>
        <p:spPr>
          <a:xfrm>
            <a:off x="8389800" y="3575520"/>
            <a:ext cx="29916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2" name="Cube 43"/>
          <p:cNvSpPr/>
          <p:nvPr/>
        </p:nvSpPr>
        <p:spPr>
          <a:xfrm>
            <a:off x="1317240" y="3575520"/>
            <a:ext cx="29916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3" name="Cube 44"/>
          <p:cNvSpPr/>
          <p:nvPr/>
        </p:nvSpPr>
        <p:spPr>
          <a:xfrm>
            <a:off x="1653480" y="3575520"/>
            <a:ext cx="30060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4" name="Cube 45"/>
          <p:cNvSpPr/>
          <p:nvPr/>
        </p:nvSpPr>
        <p:spPr>
          <a:xfrm>
            <a:off x="1991160" y="3575520"/>
            <a:ext cx="300600" cy="2235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5" name="Down Arrow 1"/>
          <p:cNvSpPr/>
          <p:nvPr/>
        </p:nvSpPr>
        <p:spPr>
          <a:xfrm>
            <a:off x="4761720" y="4029120"/>
            <a:ext cx="491760" cy="20412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595959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6" name="Left Brace 5"/>
          <p:cNvSpPr/>
          <p:nvPr/>
        </p:nvSpPr>
        <p:spPr>
          <a:xfrm rot="16200000">
            <a:off x="4879800" y="2136600"/>
            <a:ext cx="244440" cy="5360400"/>
          </a:xfrm>
          <a:prstGeom prst="leftBrace">
            <a:avLst>
              <a:gd name="adj1" fmla="val 55365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eft Brace 6"/>
          <p:cNvSpPr/>
          <p:nvPr/>
        </p:nvSpPr>
        <p:spPr>
          <a:xfrm rot="16200000">
            <a:off x="1744200" y="3523320"/>
            <a:ext cx="120960" cy="974880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eft Brace 7"/>
          <p:cNvSpPr/>
          <p:nvPr/>
        </p:nvSpPr>
        <p:spPr>
          <a:xfrm rot="16200000">
            <a:off x="8137440" y="3523320"/>
            <a:ext cx="120960" cy="974880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TextBox 28"/>
          <p:cNvSpPr/>
          <p:nvPr/>
        </p:nvSpPr>
        <p:spPr>
          <a:xfrm>
            <a:off x="3660840" y="4938840"/>
            <a:ext cx="2675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blockDim.x output elements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700" name="TextBox 29"/>
          <p:cNvSpPr/>
          <p:nvPr/>
        </p:nvSpPr>
        <p:spPr>
          <a:xfrm>
            <a:off x="1217880" y="4050360"/>
            <a:ext cx="1173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halo on left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701" name="TextBox 30"/>
          <p:cNvSpPr/>
          <p:nvPr/>
        </p:nvSpPr>
        <p:spPr>
          <a:xfrm>
            <a:off x="7552080" y="4044960"/>
            <a:ext cx="1296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halo on right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702" name="PlaceHolder 4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Implementing with Shared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7738920" cy="412560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3"/>
          <p:cNvSpPr/>
          <p:nvPr/>
        </p:nvSpPr>
        <p:spPr>
          <a:xfrm>
            <a:off x="360000" y="226080"/>
            <a:ext cx="935172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 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ontent Placeholder 14"/>
          <p:cNvSpPr/>
          <p:nvPr/>
        </p:nvSpPr>
        <p:spPr>
          <a:xfrm>
            <a:off x="1019880" y="1744560"/>
            <a:ext cx="7214040" cy="3904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stencil_1d(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*in,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*out)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__shared__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temp[BLOCK_SIZE + 2 * RADIUS];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gindex = threadIdx.x + blockIdx.x * blockDim.x;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lindex = threadIdx.x + RADIUS;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Read input elements into shared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temp[lindex] = in[gindex];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(threadIdx.x &lt; RADIUS)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- RADIUS] = in[gindex - RADIUS];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+ BLOCK_SIZE] =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in[gindex + BLOCK_SIZE];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grpSp>
        <p:nvGrpSpPr>
          <p:cNvPr id="704" name="Group 8"/>
          <p:cNvGrpSpPr/>
          <p:nvPr/>
        </p:nvGrpSpPr>
        <p:grpSpPr>
          <a:xfrm>
            <a:off x="6267960" y="1952280"/>
            <a:ext cx="3084840" cy="109800"/>
            <a:chOff x="6267960" y="1952280"/>
            <a:chExt cx="3084840" cy="109800"/>
          </a:xfrm>
        </p:grpSpPr>
        <p:sp>
          <p:nvSpPr>
            <p:cNvPr id="705" name="Cube 46"/>
            <p:cNvSpPr/>
            <p:nvPr/>
          </p:nvSpPr>
          <p:spPr>
            <a:xfrm>
              <a:off x="626796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be 47"/>
            <p:cNvSpPr/>
            <p:nvPr/>
          </p:nvSpPr>
          <p:spPr>
            <a:xfrm>
              <a:off x="640836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be 48"/>
            <p:cNvSpPr/>
            <p:nvPr/>
          </p:nvSpPr>
          <p:spPr>
            <a:xfrm>
              <a:off x="654948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be 49"/>
            <p:cNvSpPr/>
            <p:nvPr/>
          </p:nvSpPr>
          <p:spPr>
            <a:xfrm>
              <a:off x="669024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be 50"/>
            <p:cNvSpPr/>
            <p:nvPr/>
          </p:nvSpPr>
          <p:spPr>
            <a:xfrm>
              <a:off x="683064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be 51"/>
            <p:cNvSpPr/>
            <p:nvPr/>
          </p:nvSpPr>
          <p:spPr>
            <a:xfrm>
              <a:off x="697176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be 52"/>
            <p:cNvSpPr/>
            <p:nvPr/>
          </p:nvSpPr>
          <p:spPr>
            <a:xfrm>
              <a:off x="711216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be 53"/>
            <p:cNvSpPr/>
            <p:nvPr/>
          </p:nvSpPr>
          <p:spPr>
            <a:xfrm>
              <a:off x="725292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be 54"/>
            <p:cNvSpPr/>
            <p:nvPr/>
          </p:nvSpPr>
          <p:spPr>
            <a:xfrm>
              <a:off x="739404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be 55"/>
            <p:cNvSpPr/>
            <p:nvPr/>
          </p:nvSpPr>
          <p:spPr>
            <a:xfrm>
              <a:off x="753444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be 56"/>
            <p:cNvSpPr/>
            <p:nvPr/>
          </p:nvSpPr>
          <p:spPr>
            <a:xfrm>
              <a:off x="767520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be 57"/>
            <p:cNvSpPr/>
            <p:nvPr/>
          </p:nvSpPr>
          <p:spPr>
            <a:xfrm>
              <a:off x="7815600" y="1952280"/>
              <a:ext cx="12996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be 58"/>
            <p:cNvSpPr/>
            <p:nvPr/>
          </p:nvSpPr>
          <p:spPr>
            <a:xfrm>
              <a:off x="795672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be 59"/>
            <p:cNvSpPr/>
            <p:nvPr/>
          </p:nvSpPr>
          <p:spPr>
            <a:xfrm>
              <a:off x="809748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be 60"/>
            <p:cNvSpPr/>
            <p:nvPr/>
          </p:nvSpPr>
          <p:spPr>
            <a:xfrm>
              <a:off x="8237880" y="1952280"/>
              <a:ext cx="12996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be 61"/>
            <p:cNvSpPr/>
            <p:nvPr/>
          </p:nvSpPr>
          <p:spPr>
            <a:xfrm>
              <a:off x="837900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be 62"/>
            <p:cNvSpPr/>
            <p:nvPr/>
          </p:nvSpPr>
          <p:spPr>
            <a:xfrm>
              <a:off x="851940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be 63"/>
            <p:cNvSpPr/>
            <p:nvPr/>
          </p:nvSpPr>
          <p:spPr>
            <a:xfrm>
              <a:off x="8660160" y="1952280"/>
              <a:ext cx="12996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be 64"/>
            <p:cNvSpPr/>
            <p:nvPr/>
          </p:nvSpPr>
          <p:spPr>
            <a:xfrm>
              <a:off x="880128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be 65"/>
            <p:cNvSpPr/>
            <p:nvPr/>
          </p:nvSpPr>
          <p:spPr>
            <a:xfrm>
              <a:off x="894168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be 66"/>
            <p:cNvSpPr/>
            <p:nvPr/>
          </p:nvSpPr>
          <p:spPr>
            <a:xfrm>
              <a:off x="9082440" y="1952280"/>
              <a:ext cx="12996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be 67"/>
            <p:cNvSpPr/>
            <p:nvPr/>
          </p:nvSpPr>
          <p:spPr>
            <a:xfrm>
              <a:off x="9223200" y="1952280"/>
              <a:ext cx="129600" cy="10980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7" name="Group 9"/>
          <p:cNvGrpSpPr/>
          <p:nvPr/>
        </p:nvGrpSpPr>
        <p:grpSpPr>
          <a:xfrm>
            <a:off x="6268320" y="3411000"/>
            <a:ext cx="3085200" cy="109080"/>
            <a:chOff x="6268320" y="3411000"/>
            <a:chExt cx="3085200" cy="109080"/>
          </a:xfrm>
        </p:grpSpPr>
        <p:sp>
          <p:nvSpPr>
            <p:cNvPr id="728" name="Cube 68"/>
            <p:cNvSpPr/>
            <p:nvPr/>
          </p:nvSpPr>
          <p:spPr>
            <a:xfrm>
              <a:off x="6268320" y="3411000"/>
              <a:ext cx="1292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be 69"/>
            <p:cNvSpPr/>
            <p:nvPr/>
          </p:nvSpPr>
          <p:spPr>
            <a:xfrm>
              <a:off x="6408000" y="3411000"/>
              <a:ext cx="1310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be 70"/>
            <p:cNvSpPr/>
            <p:nvPr/>
          </p:nvSpPr>
          <p:spPr>
            <a:xfrm>
              <a:off x="6549840" y="3411000"/>
              <a:ext cx="12960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be 71"/>
            <p:cNvSpPr/>
            <p:nvPr/>
          </p:nvSpPr>
          <p:spPr>
            <a:xfrm>
              <a:off x="6689520" y="341100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be 72"/>
            <p:cNvSpPr/>
            <p:nvPr/>
          </p:nvSpPr>
          <p:spPr>
            <a:xfrm>
              <a:off x="683172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be 73"/>
            <p:cNvSpPr/>
            <p:nvPr/>
          </p:nvSpPr>
          <p:spPr>
            <a:xfrm>
              <a:off x="697140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be 74"/>
            <p:cNvSpPr/>
            <p:nvPr/>
          </p:nvSpPr>
          <p:spPr>
            <a:xfrm>
              <a:off x="711360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be 75"/>
            <p:cNvSpPr/>
            <p:nvPr/>
          </p:nvSpPr>
          <p:spPr>
            <a:xfrm>
              <a:off x="725328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be 76"/>
            <p:cNvSpPr/>
            <p:nvPr/>
          </p:nvSpPr>
          <p:spPr>
            <a:xfrm>
              <a:off x="7393320" y="3411000"/>
              <a:ext cx="1314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be 77"/>
            <p:cNvSpPr/>
            <p:nvPr/>
          </p:nvSpPr>
          <p:spPr>
            <a:xfrm>
              <a:off x="753516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be 78"/>
            <p:cNvSpPr/>
            <p:nvPr/>
          </p:nvSpPr>
          <p:spPr>
            <a:xfrm>
              <a:off x="767520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be 79"/>
            <p:cNvSpPr/>
            <p:nvPr/>
          </p:nvSpPr>
          <p:spPr>
            <a:xfrm>
              <a:off x="7816680" y="341100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be 80"/>
            <p:cNvSpPr/>
            <p:nvPr/>
          </p:nvSpPr>
          <p:spPr>
            <a:xfrm>
              <a:off x="795708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be 81"/>
            <p:cNvSpPr/>
            <p:nvPr/>
          </p:nvSpPr>
          <p:spPr>
            <a:xfrm>
              <a:off x="8097120" y="3411000"/>
              <a:ext cx="1310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be 82"/>
            <p:cNvSpPr/>
            <p:nvPr/>
          </p:nvSpPr>
          <p:spPr>
            <a:xfrm>
              <a:off x="8238600" y="341100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be 83"/>
            <p:cNvSpPr/>
            <p:nvPr/>
          </p:nvSpPr>
          <p:spPr>
            <a:xfrm>
              <a:off x="8378640" y="341100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be 84"/>
            <p:cNvSpPr/>
            <p:nvPr/>
          </p:nvSpPr>
          <p:spPr>
            <a:xfrm>
              <a:off x="852048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be 85"/>
            <p:cNvSpPr/>
            <p:nvPr/>
          </p:nvSpPr>
          <p:spPr>
            <a:xfrm>
              <a:off x="866052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be 86"/>
            <p:cNvSpPr/>
            <p:nvPr/>
          </p:nvSpPr>
          <p:spPr>
            <a:xfrm>
              <a:off x="8802360" y="341100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be 87"/>
            <p:cNvSpPr/>
            <p:nvPr/>
          </p:nvSpPr>
          <p:spPr>
            <a:xfrm>
              <a:off x="8942400" y="3411000"/>
              <a:ext cx="1292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be 88"/>
            <p:cNvSpPr/>
            <p:nvPr/>
          </p:nvSpPr>
          <p:spPr>
            <a:xfrm>
              <a:off x="9082080" y="3411000"/>
              <a:ext cx="13140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be 89"/>
            <p:cNvSpPr/>
            <p:nvPr/>
          </p:nvSpPr>
          <p:spPr>
            <a:xfrm>
              <a:off x="9224280" y="3411000"/>
              <a:ext cx="1292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0" name="Group 10"/>
          <p:cNvGrpSpPr/>
          <p:nvPr/>
        </p:nvGrpSpPr>
        <p:grpSpPr>
          <a:xfrm>
            <a:off x="6268320" y="3839040"/>
            <a:ext cx="3085200" cy="109080"/>
            <a:chOff x="6268320" y="3839040"/>
            <a:chExt cx="3085200" cy="109080"/>
          </a:xfrm>
        </p:grpSpPr>
        <p:sp>
          <p:nvSpPr>
            <p:cNvPr id="751" name="Cube 90"/>
            <p:cNvSpPr/>
            <p:nvPr/>
          </p:nvSpPr>
          <p:spPr>
            <a:xfrm>
              <a:off x="626832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be 91"/>
            <p:cNvSpPr/>
            <p:nvPr/>
          </p:nvSpPr>
          <p:spPr>
            <a:xfrm>
              <a:off x="6408000" y="3839040"/>
              <a:ext cx="1310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be 92"/>
            <p:cNvSpPr/>
            <p:nvPr/>
          </p:nvSpPr>
          <p:spPr>
            <a:xfrm>
              <a:off x="6549840" y="3839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be 93"/>
            <p:cNvSpPr/>
            <p:nvPr/>
          </p:nvSpPr>
          <p:spPr>
            <a:xfrm>
              <a:off x="6689520" y="3839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be 94"/>
            <p:cNvSpPr/>
            <p:nvPr/>
          </p:nvSpPr>
          <p:spPr>
            <a:xfrm>
              <a:off x="683172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be 95"/>
            <p:cNvSpPr/>
            <p:nvPr/>
          </p:nvSpPr>
          <p:spPr>
            <a:xfrm>
              <a:off x="697140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be 96"/>
            <p:cNvSpPr/>
            <p:nvPr/>
          </p:nvSpPr>
          <p:spPr>
            <a:xfrm>
              <a:off x="711360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be 97"/>
            <p:cNvSpPr/>
            <p:nvPr/>
          </p:nvSpPr>
          <p:spPr>
            <a:xfrm>
              <a:off x="725328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be 104"/>
            <p:cNvSpPr/>
            <p:nvPr/>
          </p:nvSpPr>
          <p:spPr>
            <a:xfrm>
              <a:off x="7393320" y="3839040"/>
              <a:ext cx="1314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be 105"/>
            <p:cNvSpPr/>
            <p:nvPr/>
          </p:nvSpPr>
          <p:spPr>
            <a:xfrm>
              <a:off x="753516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be 106"/>
            <p:cNvSpPr/>
            <p:nvPr/>
          </p:nvSpPr>
          <p:spPr>
            <a:xfrm>
              <a:off x="767520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be 107"/>
            <p:cNvSpPr/>
            <p:nvPr/>
          </p:nvSpPr>
          <p:spPr>
            <a:xfrm>
              <a:off x="7816680" y="3839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be 290"/>
            <p:cNvSpPr/>
            <p:nvPr/>
          </p:nvSpPr>
          <p:spPr>
            <a:xfrm>
              <a:off x="795708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be 291"/>
            <p:cNvSpPr/>
            <p:nvPr/>
          </p:nvSpPr>
          <p:spPr>
            <a:xfrm>
              <a:off x="8097120" y="3839040"/>
              <a:ext cx="1310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be 292"/>
            <p:cNvSpPr/>
            <p:nvPr/>
          </p:nvSpPr>
          <p:spPr>
            <a:xfrm>
              <a:off x="8238600" y="3839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be 293"/>
            <p:cNvSpPr/>
            <p:nvPr/>
          </p:nvSpPr>
          <p:spPr>
            <a:xfrm>
              <a:off x="8378640" y="3839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be 294"/>
            <p:cNvSpPr/>
            <p:nvPr/>
          </p:nvSpPr>
          <p:spPr>
            <a:xfrm>
              <a:off x="852048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be 295"/>
            <p:cNvSpPr/>
            <p:nvPr/>
          </p:nvSpPr>
          <p:spPr>
            <a:xfrm>
              <a:off x="866052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be 296"/>
            <p:cNvSpPr/>
            <p:nvPr/>
          </p:nvSpPr>
          <p:spPr>
            <a:xfrm>
              <a:off x="8802360" y="3839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be 297"/>
            <p:cNvSpPr/>
            <p:nvPr/>
          </p:nvSpPr>
          <p:spPr>
            <a:xfrm>
              <a:off x="8942400" y="3839040"/>
              <a:ext cx="1292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be 298"/>
            <p:cNvSpPr/>
            <p:nvPr/>
          </p:nvSpPr>
          <p:spPr>
            <a:xfrm>
              <a:off x="9082080" y="3839040"/>
              <a:ext cx="13140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be 299"/>
            <p:cNvSpPr/>
            <p:nvPr/>
          </p:nvSpPr>
          <p:spPr>
            <a:xfrm>
              <a:off x="9224280" y="3839040"/>
              <a:ext cx="1292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3" name="Group 11"/>
          <p:cNvGrpSpPr/>
          <p:nvPr/>
        </p:nvGrpSpPr>
        <p:grpSpPr>
          <a:xfrm>
            <a:off x="6268320" y="4127040"/>
            <a:ext cx="3085200" cy="109080"/>
            <a:chOff x="6268320" y="4127040"/>
            <a:chExt cx="3085200" cy="109080"/>
          </a:xfrm>
        </p:grpSpPr>
        <p:sp>
          <p:nvSpPr>
            <p:cNvPr id="774" name="Cube 300"/>
            <p:cNvSpPr/>
            <p:nvPr/>
          </p:nvSpPr>
          <p:spPr>
            <a:xfrm>
              <a:off x="626832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be 301"/>
            <p:cNvSpPr/>
            <p:nvPr/>
          </p:nvSpPr>
          <p:spPr>
            <a:xfrm>
              <a:off x="6408000" y="4127040"/>
              <a:ext cx="1310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be 302"/>
            <p:cNvSpPr/>
            <p:nvPr/>
          </p:nvSpPr>
          <p:spPr>
            <a:xfrm>
              <a:off x="6549840" y="4127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be 303"/>
            <p:cNvSpPr/>
            <p:nvPr/>
          </p:nvSpPr>
          <p:spPr>
            <a:xfrm>
              <a:off x="6689520" y="4127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be 304"/>
            <p:cNvSpPr/>
            <p:nvPr/>
          </p:nvSpPr>
          <p:spPr>
            <a:xfrm>
              <a:off x="683172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be 305"/>
            <p:cNvSpPr/>
            <p:nvPr/>
          </p:nvSpPr>
          <p:spPr>
            <a:xfrm>
              <a:off x="697140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be 306"/>
            <p:cNvSpPr/>
            <p:nvPr/>
          </p:nvSpPr>
          <p:spPr>
            <a:xfrm>
              <a:off x="711360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be 307"/>
            <p:cNvSpPr/>
            <p:nvPr/>
          </p:nvSpPr>
          <p:spPr>
            <a:xfrm>
              <a:off x="725328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be 308"/>
            <p:cNvSpPr/>
            <p:nvPr/>
          </p:nvSpPr>
          <p:spPr>
            <a:xfrm>
              <a:off x="7393320" y="4127040"/>
              <a:ext cx="1314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be 309"/>
            <p:cNvSpPr/>
            <p:nvPr/>
          </p:nvSpPr>
          <p:spPr>
            <a:xfrm>
              <a:off x="753516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be 310"/>
            <p:cNvSpPr/>
            <p:nvPr/>
          </p:nvSpPr>
          <p:spPr>
            <a:xfrm>
              <a:off x="767520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be 311"/>
            <p:cNvSpPr/>
            <p:nvPr/>
          </p:nvSpPr>
          <p:spPr>
            <a:xfrm>
              <a:off x="7816680" y="4127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be 312"/>
            <p:cNvSpPr/>
            <p:nvPr/>
          </p:nvSpPr>
          <p:spPr>
            <a:xfrm>
              <a:off x="795708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be 313"/>
            <p:cNvSpPr/>
            <p:nvPr/>
          </p:nvSpPr>
          <p:spPr>
            <a:xfrm>
              <a:off x="8097120" y="4127040"/>
              <a:ext cx="1310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be 314"/>
            <p:cNvSpPr/>
            <p:nvPr/>
          </p:nvSpPr>
          <p:spPr>
            <a:xfrm>
              <a:off x="8238600" y="4127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be 315"/>
            <p:cNvSpPr/>
            <p:nvPr/>
          </p:nvSpPr>
          <p:spPr>
            <a:xfrm>
              <a:off x="8378640" y="4127040"/>
              <a:ext cx="1296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be 316"/>
            <p:cNvSpPr/>
            <p:nvPr/>
          </p:nvSpPr>
          <p:spPr>
            <a:xfrm>
              <a:off x="852048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be 317"/>
            <p:cNvSpPr/>
            <p:nvPr/>
          </p:nvSpPr>
          <p:spPr>
            <a:xfrm>
              <a:off x="866052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be 318"/>
            <p:cNvSpPr/>
            <p:nvPr/>
          </p:nvSpPr>
          <p:spPr>
            <a:xfrm>
              <a:off x="880236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be 319"/>
            <p:cNvSpPr/>
            <p:nvPr/>
          </p:nvSpPr>
          <p:spPr>
            <a:xfrm>
              <a:off x="894240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be 320"/>
            <p:cNvSpPr/>
            <p:nvPr/>
          </p:nvSpPr>
          <p:spPr>
            <a:xfrm>
              <a:off x="9082080" y="4127040"/>
              <a:ext cx="13140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be 321"/>
            <p:cNvSpPr/>
            <p:nvPr/>
          </p:nvSpPr>
          <p:spPr>
            <a:xfrm>
              <a:off x="9224280" y="4127040"/>
              <a:ext cx="1292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6" name="PlaceHolder 41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ontent Placeholder 2"/>
          <p:cNvSpPr/>
          <p:nvPr/>
        </p:nvSpPr>
        <p:spPr>
          <a:xfrm>
            <a:off x="2027880" y="1971000"/>
            <a:ext cx="531396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eeece1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Apply the stencil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= 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(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offset = -RADIUS ; offset &lt;= RADIUS ; offset++)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+= temp[lindex + offset];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 Store the result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out[gindex] = result;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798" name="PlaceHolder 4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799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ontent Placeholder 15"/>
          <p:cNvSpPr/>
          <p:nvPr/>
        </p:nvSpPr>
        <p:spPr>
          <a:xfrm>
            <a:off x="106560" y="1467000"/>
            <a:ext cx="9642960" cy="39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stencil example will not work…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Suppose thread 15 reads the halo before thread 0 has fetched it…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temp[lindex] = in[gindex];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if (threadIdx.x &lt; RADIUS)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 – RADIUS = in[gindex – RADIUS];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 + BLOCK_SIZE] = in[gindex + BLOCK_SIZE];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int result = 0;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result += temp[lindex + 1];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400" spc="-1" strike="noStrike">
              <a:latin typeface="Arial"/>
            </a:endParaRPr>
          </a:p>
        </p:txBody>
      </p:sp>
      <p:grpSp>
        <p:nvGrpSpPr>
          <p:cNvPr id="801" name="Group 2"/>
          <p:cNvGrpSpPr/>
          <p:nvPr/>
        </p:nvGrpSpPr>
        <p:grpSpPr>
          <a:xfrm>
            <a:off x="6667920" y="4494240"/>
            <a:ext cx="3233880" cy="109080"/>
            <a:chOff x="6667920" y="4494240"/>
            <a:chExt cx="3233880" cy="109080"/>
          </a:xfrm>
        </p:grpSpPr>
        <p:sp>
          <p:nvSpPr>
            <p:cNvPr id="802" name="Cube 98"/>
            <p:cNvSpPr/>
            <p:nvPr/>
          </p:nvSpPr>
          <p:spPr>
            <a:xfrm>
              <a:off x="666792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be 99"/>
            <p:cNvSpPr/>
            <p:nvPr/>
          </p:nvSpPr>
          <p:spPr>
            <a:xfrm>
              <a:off x="681480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be 100"/>
            <p:cNvSpPr/>
            <p:nvPr/>
          </p:nvSpPr>
          <p:spPr>
            <a:xfrm>
              <a:off x="6963480" y="4494240"/>
              <a:ext cx="1346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be 101"/>
            <p:cNvSpPr/>
            <p:nvPr/>
          </p:nvSpPr>
          <p:spPr>
            <a:xfrm>
              <a:off x="711036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be 102"/>
            <p:cNvSpPr/>
            <p:nvPr/>
          </p:nvSpPr>
          <p:spPr>
            <a:xfrm>
              <a:off x="725760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be 103"/>
            <p:cNvSpPr/>
            <p:nvPr/>
          </p:nvSpPr>
          <p:spPr>
            <a:xfrm>
              <a:off x="740448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be 108"/>
            <p:cNvSpPr/>
            <p:nvPr/>
          </p:nvSpPr>
          <p:spPr>
            <a:xfrm>
              <a:off x="755316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be 109"/>
            <p:cNvSpPr/>
            <p:nvPr/>
          </p:nvSpPr>
          <p:spPr>
            <a:xfrm>
              <a:off x="770004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be 110"/>
            <p:cNvSpPr/>
            <p:nvPr/>
          </p:nvSpPr>
          <p:spPr>
            <a:xfrm>
              <a:off x="784728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be 111"/>
            <p:cNvSpPr/>
            <p:nvPr/>
          </p:nvSpPr>
          <p:spPr>
            <a:xfrm>
              <a:off x="7996320" y="4494240"/>
              <a:ext cx="13428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be 112"/>
            <p:cNvSpPr/>
            <p:nvPr/>
          </p:nvSpPr>
          <p:spPr>
            <a:xfrm>
              <a:off x="8142840" y="4494240"/>
              <a:ext cx="13680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be 113"/>
            <p:cNvSpPr/>
            <p:nvPr/>
          </p:nvSpPr>
          <p:spPr>
            <a:xfrm>
              <a:off x="8290080" y="4494240"/>
              <a:ext cx="13680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be 114"/>
            <p:cNvSpPr/>
            <p:nvPr/>
          </p:nvSpPr>
          <p:spPr>
            <a:xfrm>
              <a:off x="8438760" y="4494240"/>
              <a:ext cx="13428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be 115"/>
            <p:cNvSpPr/>
            <p:nvPr/>
          </p:nvSpPr>
          <p:spPr>
            <a:xfrm>
              <a:off x="858600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be 116"/>
            <p:cNvSpPr/>
            <p:nvPr/>
          </p:nvSpPr>
          <p:spPr>
            <a:xfrm>
              <a:off x="873288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be 117"/>
            <p:cNvSpPr/>
            <p:nvPr/>
          </p:nvSpPr>
          <p:spPr>
            <a:xfrm>
              <a:off x="888012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be 118"/>
            <p:cNvSpPr/>
            <p:nvPr/>
          </p:nvSpPr>
          <p:spPr>
            <a:xfrm>
              <a:off x="902844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be 119"/>
            <p:cNvSpPr/>
            <p:nvPr/>
          </p:nvSpPr>
          <p:spPr>
            <a:xfrm>
              <a:off x="917568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be 120"/>
            <p:cNvSpPr/>
            <p:nvPr/>
          </p:nvSpPr>
          <p:spPr>
            <a:xfrm>
              <a:off x="9322560" y="4494240"/>
              <a:ext cx="1364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be 121"/>
            <p:cNvSpPr/>
            <p:nvPr/>
          </p:nvSpPr>
          <p:spPr>
            <a:xfrm>
              <a:off x="9471240" y="4494240"/>
              <a:ext cx="134640" cy="1090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15a9a9"/>
                </a:gs>
                <a:gs pos="100000">
                  <a:srgbClr val="1bdbdb"/>
                </a:gs>
              </a:gsLst>
              <a:lin ang="16200000"/>
            </a:gradFill>
            <a:ln w="9525">
              <a:solidFill>
                <a:srgbClr val="2dcbcb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be 122"/>
            <p:cNvSpPr/>
            <p:nvPr/>
          </p:nvSpPr>
          <p:spPr>
            <a:xfrm>
              <a:off x="961848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be 123"/>
            <p:cNvSpPr/>
            <p:nvPr/>
          </p:nvSpPr>
          <p:spPr>
            <a:xfrm>
              <a:off x="9765360" y="4494240"/>
              <a:ext cx="136440" cy="1090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TextBox 31"/>
          <p:cNvSpPr/>
          <p:nvPr/>
        </p:nvSpPr>
        <p:spPr>
          <a:xfrm>
            <a:off x="4555080" y="2963520"/>
            <a:ext cx="19933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Store at temp[18]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25" name="TextBox 32"/>
          <p:cNvSpPr/>
          <p:nvPr/>
        </p:nvSpPr>
        <p:spPr>
          <a:xfrm>
            <a:off x="4529880" y="4433760"/>
            <a:ext cx="20998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Load from temp[19]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26" name="TextBox 33"/>
          <p:cNvSpPr/>
          <p:nvPr/>
        </p:nvSpPr>
        <p:spPr>
          <a:xfrm>
            <a:off x="6324120" y="3376800"/>
            <a:ext cx="3060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Skipped, threadIdx &gt; RADIUS</a:t>
            </a:r>
            <a:endParaRPr b="0" lang="fr-CH" sz="1400" spc="-1" strike="noStrike">
              <a:latin typeface="Arial"/>
            </a:endParaRPr>
          </a:p>
        </p:txBody>
      </p:sp>
      <p:grpSp>
        <p:nvGrpSpPr>
          <p:cNvPr id="827" name="Group 3"/>
          <p:cNvGrpSpPr/>
          <p:nvPr/>
        </p:nvGrpSpPr>
        <p:grpSpPr>
          <a:xfrm>
            <a:off x="6613560" y="3031560"/>
            <a:ext cx="3233880" cy="110880"/>
            <a:chOff x="6613560" y="3031560"/>
            <a:chExt cx="3233880" cy="110880"/>
          </a:xfrm>
        </p:grpSpPr>
        <p:sp>
          <p:nvSpPr>
            <p:cNvPr id="828" name="Cube 124"/>
            <p:cNvSpPr/>
            <p:nvPr/>
          </p:nvSpPr>
          <p:spPr>
            <a:xfrm>
              <a:off x="661356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be 125"/>
            <p:cNvSpPr/>
            <p:nvPr/>
          </p:nvSpPr>
          <p:spPr>
            <a:xfrm>
              <a:off x="676044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be 126"/>
            <p:cNvSpPr/>
            <p:nvPr/>
          </p:nvSpPr>
          <p:spPr>
            <a:xfrm>
              <a:off x="6909120" y="3031560"/>
              <a:ext cx="1346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be 127"/>
            <p:cNvSpPr/>
            <p:nvPr/>
          </p:nvSpPr>
          <p:spPr>
            <a:xfrm>
              <a:off x="705636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be 128"/>
            <p:cNvSpPr/>
            <p:nvPr/>
          </p:nvSpPr>
          <p:spPr>
            <a:xfrm>
              <a:off x="720324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be 129"/>
            <p:cNvSpPr/>
            <p:nvPr/>
          </p:nvSpPr>
          <p:spPr>
            <a:xfrm>
              <a:off x="735048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be 130"/>
            <p:cNvSpPr/>
            <p:nvPr/>
          </p:nvSpPr>
          <p:spPr>
            <a:xfrm>
              <a:off x="749880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be 131"/>
            <p:cNvSpPr/>
            <p:nvPr/>
          </p:nvSpPr>
          <p:spPr>
            <a:xfrm>
              <a:off x="764604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be 132"/>
            <p:cNvSpPr/>
            <p:nvPr/>
          </p:nvSpPr>
          <p:spPr>
            <a:xfrm>
              <a:off x="779292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be 133"/>
            <p:cNvSpPr/>
            <p:nvPr/>
          </p:nvSpPr>
          <p:spPr>
            <a:xfrm>
              <a:off x="7941960" y="3031560"/>
              <a:ext cx="13428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be 134"/>
            <p:cNvSpPr/>
            <p:nvPr/>
          </p:nvSpPr>
          <p:spPr>
            <a:xfrm>
              <a:off x="8088480" y="3031560"/>
              <a:ext cx="13680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be 135"/>
            <p:cNvSpPr/>
            <p:nvPr/>
          </p:nvSpPr>
          <p:spPr>
            <a:xfrm>
              <a:off x="8235720" y="3031560"/>
              <a:ext cx="13680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be 136"/>
            <p:cNvSpPr/>
            <p:nvPr/>
          </p:nvSpPr>
          <p:spPr>
            <a:xfrm>
              <a:off x="8384760" y="3031560"/>
              <a:ext cx="13428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be 137"/>
            <p:cNvSpPr/>
            <p:nvPr/>
          </p:nvSpPr>
          <p:spPr>
            <a:xfrm>
              <a:off x="853164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be 138"/>
            <p:cNvSpPr/>
            <p:nvPr/>
          </p:nvSpPr>
          <p:spPr>
            <a:xfrm>
              <a:off x="867852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be 139"/>
            <p:cNvSpPr/>
            <p:nvPr/>
          </p:nvSpPr>
          <p:spPr>
            <a:xfrm>
              <a:off x="882576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be 140"/>
            <p:cNvSpPr/>
            <p:nvPr/>
          </p:nvSpPr>
          <p:spPr>
            <a:xfrm>
              <a:off x="897444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be 141"/>
            <p:cNvSpPr/>
            <p:nvPr/>
          </p:nvSpPr>
          <p:spPr>
            <a:xfrm>
              <a:off x="912132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be 142"/>
            <p:cNvSpPr/>
            <p:nvPr/>
          </p:nvSpPr>
          <p:spPr>
            <a:xfrm>
              <a:off x="9268560" y="3031560"/>
              <a:ext cx="136440" cy="11088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be 143"/>
            <p:cNvSpPr/>
            <p:nvPr/>
          </p:nvSpPr>
          <p:spPr>
            <a:xfrm>
              <a:off x="9416880" y="3031560"/>
              <a:ext cx="1346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be 144"/>
            <p:cNvSpPr/>
            <p:nvPr/>
          </p:nvSpPr>
          <p:spPr>
            <a:xfrm>
              <a:off x="956412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be 145"/>
            <p:cNvSpPr/>
            <p:nvPr/>
          </p:nvSpPr>
          <p:spPr>
            <a:xfrm>
              <a:off x="9711000" y="3031560"/>
              <a:ext cx="136440" cy="11088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0" name="PlaceHolder 4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Data Race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91"/>
          <p:cNvSpPr/>
          <p:nvPr/>
        </p:nvSpPr>
        <p:spPr>
          <a:xfrm>
            <a:off x="684000" y="2007360"/>
            <a:ext cx="6873840" cy="24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bbb59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void </a:t>
            </a:r>
            <a:r>
              <a:rPr b="0" lang="en-GB" sz="1600" spc="-1" strike="noStrike">
                <a:solidFill>
                  <a:srgbClr val="d6840c"/>
                </a:solidFill>
                <a:latin typeface="Times New Roman"/>
                <a:ea typeface="DejaVu Sans"/>
              </a:rPr>
              <a:t>__syncthreads()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Synchronizes all threads within a block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Used to prevent RAW / WAR / WAW hazards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must reach the barrier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conditional code, the condition must be uniform across the block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852" name="PlaceHolder 4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__syncthreads()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853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ontent Placeholder 16"/>
          <p:cNvSpPr/>
          <p:nvPr/>
        </p:nvSpPr>
        <p:spPr>
          <a:xfrm>
            <a:off x="36000" y="1476000"/>
            <a:ext cx="5506560" cy="3705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stencil_1d(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*in,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*out)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__shared__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temp[BLOCK_SIZE + 2 * RADIUS];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gindex = threadIdx.x + blockIdx.x * blockDim.x;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lindex = threadIdx.x + radius;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Read input elements into shared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temp[lindex] = in[gindex];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(threadIdx.x &lt; RADIUS) {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– RADIUS] = in[gindex – RADIUS];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+ BLOCK_SIZE] = in[gindex + BLOCK_SIZE];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Synchronize (ensure all the data is available)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__syncthreads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55" name="PlaceHolder 4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856" name="Content Placeholder 13"/>
          <p:cNvSpPr/>
          <p:nvPr/>
        </p:nvSpPr>
        <p:spPr>
          <a:xfrm>
            <a:off x="4788000" y="1431000"/>
            <a:ext cx="5291280" cy="2634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    </a:t>
            </a: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Apply the stencil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= 0;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offset = -RADIUS ; offset &lt;= RADIUS ; offset++)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+= temp[lindex + offset];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i="1" lang="en-GB" sz="16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Store the result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out[gindex] = result;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92"/>
          <p:cNvSpPr/>
          <p:nvPr/>
        </p:nvSpPr>
        <p:spPr>
          <a:xfrm>
            <a:off x="177840" y="1323360"/>
            <a:ext cx="666000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threads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N blocks with M threads per block with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&lt;&lt;&lt;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N,M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&gt;&gt;&gt;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(…)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 within grid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thread index within block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elements to threads: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858" name="PlaceHolder 93"/>
          <p:cNvSpPr/>
          <p:nvPr/>
        </p:nvSpPr>
        <p:spPr>
          <a:xfrm>
            <a:off x="5508000" y="3123000"/>
            <a:ext cx="4318560" cy="20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__shared__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declare a variable/array in shared memory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is shared between threads in a block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 visible to threads in other blocks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__syncthreads()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 a barrier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to prevent data hazards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859" name="PlaceHolder 4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Review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Title 5"/>
          <p:cNvSpPr/>
          <p:nvPr/>
        </p:nvSpPr>
        <p:spPr>
          <a:xfrm>
            <a:off x="940320" y="4363200"/>
            <a:ext cx="449460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M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anaging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he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D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evice</a:t>
            </a:r>
            <a:endParaRPr b="0" lang="fr-CH" sz="2800" spc="-1" strike="noStrike">
              <a:latin typeface="Arial"/>
            </a:endParaRPr>
          </a:p>
        </p:txBody>
      </p:sp>
      <p:sp>
        <p:nvSpPr>
          <p:cNvPr id="861" name="Straight Connector 77"/>
          <p:cNvSpPr/>
          <p:nvPr/>
        </p:nvSpPr>
        <p:spPr>
          <a:xfrm>
            <a:off x="6802560" y="182628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Straight Connector 78"/>
          <p:cNvSpPr/>
          <p:nvPr/>
        </p:nvSpPr>
        <p:spPr>
          <a:xfrm>
            <a:off x="6805800" y="18126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Straight Connector 79"/>
          <p:cNvSpPr/>
          <p:nvPr/>
        </p:nvSpPr>
        <p:spPr>
          <a:xfrm>
            <a:off x="4573440" y="197172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AutoShape 38"/>
          <p:cNvSpPr/>
          <p:nvPr/>
        </p:nvSpPr>
        <p:spPr>
          <a:xfrm>
            <a:off x="7178040" y="164736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CH" sz="900" spc="-1" strike="noStrike">
              <a:latin typeface="Arial"/>
            </a:endParaRPr>
          </a:p>
        </p:txBody>
      </p:sp>
      <p:sp>
        <p:nvSpPr>
          <p:cNvPr id="865" name="AutoShape 39"/>
          <p:cNvSpPr/>
          <p:nvPr/>
        </p:nvSpPr>
        <p:spPr>
          <a:xfrm>
            <a:off x="7178040" y="201240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66" name="AutoShape 40"/>
          <p:cNvSpPr/>
          <p:nvPr/>
        </p:nvSpPr>
        <p:spPr>
          <a:xfrm>
            <a:off x="7178040" y="237744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67" name="AutoShape 41"/>
          <p:cNvSpPr/>
          <p:nvPr/>
        </p:nvSpPr>
        <p:spPr>
          <a:xfrm>
            <a:off x="7178040" y="274212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68" name="AutoShape 42"/>
          <p:cNvSpPr/>
          <p:nvPr/>
        </p:nvSpPr>
        <p:spPr>
          <a:xfrm>
            <a:off x="7178040" y="310752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69" name="AutoShape 43"/>
          <p:cNvSpPr/>
          <p:nvPr/>
        </p:nvSpPr>
        <p:spPr>
          <a:xfrm>
            <a:off x="7178040" y="3472560"/>
            <a:ext cx="2518560" cy="32724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70" name="AutoShape 44"/>
          <p:cNvSpPr/>
          <p:nvPr/>
        </p:nvSpPr>
        <p:spPr>
          <a:xfrm>
            <a:off x="7178040" y="3837240"/>
            <a:ext cx="251856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71" name="AutoShape 45"/>
          <p:cNvSpPr/>
          <p:nvPr/>
        </p:nvSpPr>
        <p:spPr>
          <a:xfrm>
            <a:off x="7178040" y="4202280"/>
            <a:ext cx="251856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72" name="AutoShape 46"/>
          <p:cNvSpPr/>
          <p:nvPr/>
        </p:nvSpPr>
        <p:spPr>
          <a:xfrm>
            <a:off x="7178040" y="4567320"/>
            <a:ext cx="2518560" cy="3272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873" name="TextBox 34"/>
          <p:cNvSpPr/>
          <p:nvPr/>
        </p:nvSpPr>
        <p:spPr>
          <a:xfrm>
            <a:off x="4585320" y="159372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CH" sz="2400" spc="-1" strike="noStrike">
              <a:latin typeface="Arial"/>
            </a:endParaRPr>
          </a:p>
        </p:txBody>
      </p:sp>
      <p:sp>
        <p:nvSpPr>
          <p:cNvPr id="874" name="Straight Connector 80"/>
          <p:cNvSpPr/>
          <p:nvPr/>
        </p:nvSpPr>
        <p:spPr>
          <a:xfrm>
            <a:off x="6804720" y="25423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Straight Connector 81"/>
          <p:cNvSpPr/>
          <p:nvPr/>
        </p:nvSpPr>
        <p:spPr>
          <a:xfrm>
            <a:off x="6805800" y="2189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Straight Connector 82"/>
          <p:cNvSpPr/>
          <p:nvPr/>
        </p:nvSpPr>
        <p:spPr>
          <a:xfrm>
            <a:off x="6804720" y="29077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Straight Connector 83"/>
          <p:cNvSpPr/>
          <p:nvPr/>
        </p:nvSpPr>
        <p:spPr>
          <a:xfrm>
            <a:off x="6805800" y="32727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Straight Connector 84"/>
          <p:cNvSpPr/>
          <p:nvPr/>
        </p:nvSpPr>
        <p:spPr>
          <a:xfrm>
            <a:off x="6805800" y="36374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Straight Connector 85"/>
          <p:cNvSpPr/>
          <p:nvPr/>
        </p:nvSpPr>
        <p:spPr>
          <a:xfrm>
            <a:off x="6805800" y="40024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Straight Connector 86"/>
          <p:cNvSpPr/>
          <p:nvPr/>
        </p:nvSpPr>
        <p:spPr>
          <a:xfrm>
            <a:off x="6805800" y="43675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Straight Connector 87"/>
          <p:cNvSpPr/>
          <p:nvPr/>
        </p:nvSpPr>
        <p:spPr>
          <a:xfrm>
            <a:off x="6805800" y="47325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2" name="Picture 19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682000"/>
            <a:ext cx="2428920" cy="144648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883" name="" descr=""/>
          <p:cNvPicPr/>
          <p:nvPr/>
        </p:nvPicPr>
        <p:blipFill>
          <a:blip r:embed="rId3"/>
          <a:stretch/>
        </p:blipFill>
        <p:spPr>
          <a:xfrm>
            <a:off x="2322000" y="1368360"/>
            <a:ext cx="1240920" cy="1114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60"/>
          <p:cNvSpPr/>
          <p:nvPr/>
        </p:nvSpPr>
        <p:spPr>
          <a:xfrm>
            <a:off x="178200" y="1323360"/>
            <a:ext cx="969264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launches are 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asynchronous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the CPU immediately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CPU needs to synchronize before consuming the results</a:t>
            </a:r>
            <a:endParaRPr b="0" lang="fr-CH" sz="1600" spc="-1" strike="noStrike">
              <a:latin typeface="Arial"/>
            </a:endParaRPr>
          </a:p>
        </p:txBody>
      </p:sp>
      <p:graphicFrame>
        <p:nvGraphicFramePr>
          <p:cNvPr id="885" name="Table 4"/>
          <p:cNvGraphicFramePr/>
          <p:nvPr/>
        </p:nvGraphicFramePr>
        <p:xfrm>
          <a:off x="172800" y="2945160"/>
          <a:ext cx="9384480" cy="1954800"/>
        </p:xfrm>
        <a:graphic>
          <a:graphicData uri="http://schemas.openxmlformats.org/drawingml/2006/table">
            <a:tbl>
              <a:tblPr/>
              <a:tblGrid>
                <a:gridCol w="3100320"/>
                <a:gridCol w="6284520"/>
              </a:tblGrid>
              <a:tr h="86544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cudaMemcpy()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Blocks the CPU until the copy is complete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Copy begins when all preceding CUDA calls have completed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184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cudaMemcpyAsync()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Asynchronous, does not block the CPU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7788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cudaDeviceSynchronize()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Blocks the CPU until all preceding CUDA calls have completed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6" name="PlaceHolder 4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Coordination Host and Device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61"/>
          <p:cNvSpPr/>
          <p:nvPr/>
        </p:nvSpPr>
        <p:spPr>
          <a:xfrm>
            <a:off x="504000" y="1503000"/>
            <a:ext cx="906912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CUDA API calls return an error code (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cudaError_t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in the API call itself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in an earlier asynchronous operation (e.g. kernel)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 the error code for the last error: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cudaError_t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cudaGetLastError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(void)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 a string to describe the error: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 *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cudaGetErrorString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(cudaError_t)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printf("%s\n", cudaGetErrorString(cudaGetLastError()));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888" name="PlaceHolder 4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Reporting Errors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94"/>
          <p:cNvSpPr/>
          <p:nvPr/>
        </p:nvSpPr>
        <p:spPr>
          <a:xfrm>
            <a:off x="504000" y="1323000"/>
            <a:ext cx="957312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6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 can query and select GPUs</a:t>
            </a:r>
            <a:endParaRPr b="0" lang="fr-CH" sz="32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cudaGetDeviceCount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*count)</a:t>
            </a:r>
            <a:endParaRPr b="0" lang="fr-CH" sz="18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cudaSetDevice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device)</a:t>
            </a:r>
            <a:endParaRPr b="0" lang="fr-CH" sz="18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*device)</a:t>
            </a:r>
            <a:endParaRPr b="0" lang="fr-CH" sz="18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cudaGetDeviceProperties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(cudaDeviceProp *prop, int device)</a:t>
            </a:r>
            <a:endParaRPr b="0" lang="fr-CH" sz="1800" spc="-1" strike="noStrike">
              <a:latin typeface="Arial"/>
            </a:endParaRPr>
          </a:p>
          <a:p>
            <a:pPr marL="571320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threads can share a device</a:t>
            </a:r>
            <a:endParaRPr b="0" lang="fr-CH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single thread can manage multiple devices</a:t>
            </a:r>
            <a:endParaRPr b="0" lang="fr-CH" sz="32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cudaSetDevice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(i)</a:t>
            </a: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to select current device</a:t>
            </a:r>
            <a:endParaRPr b="0" lang="fr-CH" sz="2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cudaMemcpy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(…)</a:t>
            </a: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for peer-to-peer copies</a:t>
            </a:r>
            <a:r>
              <a:rPr b="0" lang="en-GB" sz="26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✝</a:t>
            </a:r>
            <a:endParaRPr b="0" lang="fr-CH" sz="2600" spc="-1" strike="noStrike">
              <a:latin typeface="Arial"/>
            </a:endParaRPr>
          </a:p>
        </p:txBody>
      </p:sp>
      <p:sp>
        <p:nvSpPr>
          <p:cNvPr id="891" name="PlaceHolder 5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Device Management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892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1720" cy="71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Graphics Processing Unit) 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89120" cy="1092240"/>
          </a:xfrm>
          <a:prstGeom prst="rect">
            <a:avLst/>
          </a:prstGeom>
          <a:ln w="10800">
            <a:noFill/>
          </a:ln>
        </p:spPr>
      </p:pic>
      <p:pic>
        <p:nvPicPr>
          <p:cNvPr id="190" name="Picture 22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88000" y="2232360"/>
            <a:ext cx="3627720" cy="21607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91" name="PlaceHolder 18"/>
          <p:cNvSpPr/>
          <p:nvPr/>
        </p:nvSpPr>
        <p:spPr>
          <a:xfrm>
            <a:off x="4500000" y="2412000"/>
            <a:ext cx="5032080" cy="17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is uses to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speed up the process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of creating and rendering computer graphics, designed to accelerate graphics and image processing.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It is the most important hardware.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But have later been used for </a:t>
            </a:r>
            <a:r>
              <a:rPr b="1" i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non-graphic calculations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involving embarrassingly parallel problems due to their parallel structure.</a:t>
            </a:r>
            <a:r>
              <a:rPr b="0" lang="en-US" sz="14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057"/>
              </a:spcAft>
              <a:buNone/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6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894" name="PlaceHolder 95"/>
          <p:cNvSpPr/>
          <p:nvPr/>
        </p:nvSpPr>
        <p:spPr>
          <a:xfrm>
            <a:off x="504000" y="1791000"/>
            <a:ext cx="9069120" cy="34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have we learned?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Write and launch CUDA C/C++ kernels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__global__,  blockIdx.x,  threadIdx.x,  &lt;&lt;&lt;&gt;&gt;&gt;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Manage GPU memory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cudaMalloc(),  cudaMemcpy(),  cudaFree()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Manage communication and synchronization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__shared__,  __syncthreads()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vs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cudaMemcpyAsync(),  cudaDeviceSynchronize()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895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6240" cy="14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96"/>
          <p:cNvSpPr/>
          <p:nvPr/>
        </p:nvSpPr>
        <p:spPr>
          <a:xfrm>
            <a:off x="504000" y="1143360"/>
            <a:ext cx="906912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compute capability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 a device describes its architecture, e.g.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Number of registers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Sizes of memories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Features &amp; capabilities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897" name="PlaceHolder 97"/>
          <p:cNvSpPr/>
          <p:nvPr/>
        </p:nvSpPr>
        <p:spPr>
          <a:xfrm>
            <a:off x="475560" y="4639680"/>
            <a:ext cx="9222480" cy="6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following presentations concentrate on Fermi devices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 Capability &gt;= 2.0</a:t>
            </a:r>
            <a:endParaRPr b="0" lang="fr-CH" sz="1600" spc="-1" strike="noStrike">
              <a:latin typeface="Arial"/>
            </a:endParaRPr>
          </a:p>
        </p:txBody>
      </p:sp>
      <p:graphicFrame>
        <p:nvGraphicFramePr>
          <p:cNvPr id="898" name="Table 1"/>
          <p:cNvGraphicFramePr/>
          <p:nvPr/>
        </p:nvGraphicFramePr>
        <p:xfrm>
          <a:off x="723960" y="2356560"/>
          <a:ext cx="8598960" cy="2215080"/>
        </p:xfrm>
        <a:graphic>
          <a:graphicData uri="http://schemas.openxmlformats.org/drawingml/2006/table">
            <a:tbl>
              <a:tblPr/>
              <a:tblGrid>
                <a:gridCol w="1446840"/>
                <a:gridCol w="5589360"/>
                <a:gridCol w="1563120"/>
              </a:tblGrid>
              <a:tr h="64332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Compute Capability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Selected Features</a:t>
                      </a:r>
                      <a:br>
                        <a:rPr sz="1600"/>
                      </a:b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(see CUDA C Programming Guide for complete list)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Tesla models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noFill/>
                  </a:tcPr>
                </a:tc>
              </a:tr>
              <a:tr h="41184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1.0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Fundamental CUDA support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870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558ed5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</a:tr>
              <a:tr h="56196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1.3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Double precision, improved memory accesses, atomics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10-series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8064a2"/>
                      </a:solidFill>
                    </a:lnB>
                    <a:noFill/>
                  </a:tcPr>
                </a:tc>
              </a:tr>
              <a:tr h="59832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2.0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Caches, fused multiply-add, 3D grids, surfaces, ECC, P2P,</a:t>
                      </a:r>
                      <a:br>
                        <a:rPr sz="1600"/>
                      </a:b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concurrent kernels/copies, function pointers, recursion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20-series</a:t>
                      </a:r>
                      <a:endParaRPr b="0" lang="fr-CH" sz="1600" spc="-1" strike="noStrike">
                        <a:latin typeface="Arial"/>
                      </a:endParaRPr>
                    </a:p>
                  </a:txBody>
                  <a:tcPr anchor="t" marL="75960" marR="75960">
                    <a:lnT w="12240">
                      <a:solidFill>
                        <a:srgbClr val="8064a2"/>
                      </a:solidFill>
                    </a:lnT>
                    <a:lnB w="12240">
                      <a:solidFill>
                        <a:srgbClr val="558ed5"/>
                      </a:solidFill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9" name="PlaceHolder 51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Capability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98"/>
          <p:cNvSpPr/>
          <p:nvPr/>
        </p:nvSpPr>
        <p:spPr>
          <a:xfrm>
            <a:off x="22320" y="1794960"/>
            <a:ext cx="4838400" cy="30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34272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kernel is launched as a grid of blocks of threads</a:t>
            </a:r>
            <a:endParaRPr b="0" lang="fr-CH" sz="1600" spc="-1" strike="noStrike">
              <a:latin typeface="Arial"/>
            </a:endParaRPr>
          </a:p>
          <a:p>
            <a:pPr lvl="2" marL="79992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blockIdx and threadIdx are 3D</a:t>
            </a:r>
            <a:endParaRPr b="0" lang="fr-CH" sz="1600" spc="-1" strike="noStrike">
              <a:latin typeface="Arial"/>
            </a:endParaRPr>
          </a:p>
          <a:p>
            <a:pPr lvl="2" marL="79992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 showed only one dimension (x)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Built-in variables: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threadIdx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blockIdx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gridDim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901" name="Rounded Rectangle 5"/>
          <p:cNvSpPr/>
          <p:nvPr/>
        </p:nvSpPr>
        <p:spPr>
          <a:xfrm>
            <a:off x="5511960" y="1236240"/>
            <a:ext cx="3841560" cy="2458440"/>
          </a:xfrm>
          <a:prstGeom prst="roundRect">
            <a:avLst>
              <a:gd name="adj" fmla="val 2334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DejaVu Sans"/>
              </a:rPr>
              <a:t>Device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02" name="Rounded Rectangle 8"/>
          <p:cNvSpPr/>
          <p:nvPr/>
        </p:nvSpPr>
        <p:spPr>
          <a:xfrm>
            <a:off x="5925600" y="1827000"/>
            <a:ext cx="3180240" cy="1756800"/>
          </a:xfrm>
          <a:prstGeom prst="roundRect">
            <a:avLst>
              <a:gd name="adj" fmla="val 3356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Grid 1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3" name="Rounded Rectangle 9"/>
          <p:cNvSpPr/>
          <p:nvPr/>
        </p:nvSpPr>
        <p:spPr>
          <a:xfrm>
            <a:off x="6339240" y="209232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(0,0,0)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4" name="Rounded Rectangle 10"/>
          <p:cNvSpPr/>
          <p:nvPr/>
        </p:nvSpPr>
        <p:spPr>
          <a:xfrm>
            <a:off x="7207200" y="209232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(1,0,0)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5" name="Rounded Rectangle 22"/>
          <p:cNvSpPr/>
          <p:nvPr/>
        </p:nvSpPr>
        <p:spPr>
          <a:xfrm>
            <a:off x="8075520" y="209232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(2,0,0)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6" name="Rounded Rectangle 23"/>
          <p:cNvSpPr/>
          <p:nvPr/>
        </p:nvSpPr>
        <p:spPr>
          <a:xfrm>
            <a:off x="7207200" y="280980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(1,1,0)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7" name="Rounded Rectangle 24"/>
          <p:cNvSpPr/>
          <p:nvPr/>
        </p:nvSpPr>
        <p:spPr>
          <a:xfrm>
            <a:off x="8075520" y="280980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(2,1,0)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08" name="Straight Connector 88"/>
          <p:cNvSpPr/>
          <p:nvPr/>
        </p:nvSpPr>
        <p:spPr>
          <a:xfrm flipH="1">
            <a:off x="5925240" y="2807280"/>
            <a:ext cx="413640" cy="82692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Straight Connector 89"/>
          <p:cNvSpPr/>
          <p:nvPr/>
        </p:nvSpPr>
        <p:spPr>
          <a:xfrm>
            <a:off x="7014960" y="2807280"/>
            <a:ext cx="1639080" cy="82692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Straight Connector 90"/>
          <p:cNvSpPr/>
          <p:nvPr/>
        </p:nvSpPr>
        <p:spPr>
          <a:xfrm flipH="1">
            <a:off x="5883840" y="3303360"/>
            <a:ext cx="485280" cy="184608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Straight Connector 91"/>
          <p:cNvSpPr/>
          <p:nvPr/>
        </p:nvSpPr>
        <p:spPr>
          <a:xfrm>
            <a:off x="7014960" y="3303360"/>
            <a:ext cx="1639080" cy="190224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Rounded Rectangle 25"/>
          <p:cNvSpPr/>
          <p:nvPr/>
        </p:nvSpPr>
        <p:spPr>
          <a:xfrm>
            <a:off x="6339240" y="2809800"/>
            <a:ext cx="681480" cy="52236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(0,1,0)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913" name="Rounded Rectangle 26"/>
          <p:cNvSpPr/>
          <p:nvPr/>
        </p:nvSpPr>
        <p:spPr>
          <a:xfrm>
            <a:off x="5842800" y="3742920"/>
            <a:ext cx="2890440" cy="1547280"/>
          </a:xfrm>
          <a:prstGeom prst="roundRect">
            <a:avLst>
              <a:gd name="adj" fmla="val 3238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 (1,1,0)</a:t>
            </a:r>
            <a:endParaRPr b="0" lang="fr-CH" sz="1400" spc="-1" strike="noStrike">
              <a:latin typeface="Arial"/>
            </a:endParaRPr>
          </a:p>
        </p:txBody>
      </p:sp>
      <p:graphicFrame>
        <p:nvGraphicFramePr>
          <p:cNvPr id="914" name="Table 5"/>
          <p:cNvGraphicFramePr/>
          <p:nvPr/>
        </p:nvGraphicFramePr>
        <p:xfrm>
          <a:off x="5987520" y="4025160"/>
          <a:ext cx="2603880" cy="1338120"/>
        </p:xfrm>
        <a:graphic>
          <a:graphicData uri="http://schemas.openxmlformats.org/drawingml/2006/table">
            <a:tbl>
              <a:tblPr>
                <a:effectLst>
                  <a:outerShdw dist="20160" dir="5400000" blurRad="3996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520560"/>
                <a:gridCol w="520560"/>
                <a:gridCol w="520560"/>
                <a:gridCol w="520560"/>
                <a:gridCol w="522000"/>
              </a:tblGrid>
              <a:tr h="669240"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(0,0,0)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(1,0,0)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(2,0,0)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(3,0,0)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(4,0,0)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</a:tr>
              <a:tr h="669240"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(0,1,0)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(1,1,0)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(2,1,0)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(3,1,0)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(4,1,0)</a:t>
                      </a:r>
                      <a:endParaRPr b="0" lang="fr-CH" sz="1000" spc="-1" strike="noStrike"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</a:lnL>
                    <a:lnR w="9360">
                      <a:solidFill>
                        <a:srgbClr val="a6a6a6"/>
                      </a:solidFill>
                    </a:lnR>
                    <a:lnT w="9360">
                      <a:solidFill>
                        <a:srgbClr val="a6a6a6"/>
                      </a:solidFill>
                    </a:lnT>
                    <a:lnB w="9360">
                      <a:solidFill>
                        <a:srgbClr val="a6a6a6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15" name="PlaceHolder 52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IDs and Dimension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916" name="" descr=""/>
          <p:cNvPicPr/>
          <p:nvPr/>
        </p:nvPicPr>
        <p:blipFill>
          <a:blip r:embed="rId1"/>
          <a:stretch/>
        </p:blipFill>
        <p:spPr>
          <a:xfrm>
            <a:off x="8961120" y="108720"/>
            <a:ext cx="95508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99"/>
          <p:cNvSpPr/>
          <p:nvPr/>
        </p:nvSpPr>
        <p:spPr>
          <a:xfrm>
            <a:off x="612000" y="1431000"/>
            <a:ext cx="9069120" cy="37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Read-only object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Dedicated cache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Dedicated filtering hardware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(Linear, bilinear, trilinear)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Addressable as 1D, 2D or 3D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Out-of-bounds address handling</a:t>
            </a:r>
            <a:endParaRPr b="0" lang="fr-CH" sz="1600" spc="-1" strike="noStrike"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(Wrap, clamp)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918" name="TextBox 35"/>
          <p:cNvSpPr/>
          <p:nvPr/>
        </p:nvSpPr>
        <p:spPr>
          <a:xfrm>
            <a:off x="548604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0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19" name="TextBox 36"/>
          <p:cNvSpPr/>
          <p:nvPr/>
        </p:nvSpPr>
        <p:spPr>
          <a:xfrm>
            <a:off x="610632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1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20" name="TextBox 37"/>
          <p:cNvSpPr/>
          <p:nvPr/>
        </p:nvSpPr>
        <p:spPr>
          <a:xfrm>
            <a:off x="675144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2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21" name="TextBox 38"/>
          <p:cNvSpPr/>
          <p:nvPr/>
        </p:nvSpPr>
        <p:spPr>
          <a:xfrm>
            <a:off x="744588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3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22" name="Rounded Rectangle 4"/>
          <p:cNvSpPr/>
          <p:nvPr/>
        </p:nvSpPr>
        <p:spPr>
          <a:xfrm>
            <a:off x="5614920" y="2459880"/>
            <a:ext cx="2642400" cy="1319760"/>
          </a:xfrm>
          <a:prstGeom prst="roundRect">
            <a:avLst>
              <a:gd name="adj" fmla="val 2557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3" name="Straight Connector 55"/>
          <p:cNvSpPr/>
          <p:nvPr/>
        </p:nvSpPr>
        <p:spPr>
          <a:xfrm>
            <a:off x="627588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Straight Connector 56"/>
          <p:cNvSpPr/>
          <p:nvPr/>
        </p:nvSpPr>
        <p:spPr>
          <a:xfrm>
            <a:off x="759888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Straight Connector 57"/>
          <p:cNvSpPr/>
          <p:nvPr/>
        </p:nvSpPr>
        <p:spPr>
          <a:xfrm>
            <a:off x="5614560" y="3121560"/>
            <a:ext cx="2646000" cy="36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Oval 3"/>
          <p:cNvSpPr/>
          <p:nvPr/>
        </p:nvSpPr>
        <p:spPr>
          <a:xfrm>
            <a:off x="7144920" y="2666520"/>
            <a:ext cx="244440" cy="244440"/>
          </a:xfrm>
          <a:prstGeom prst="ellipse">
            <a:avLst/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7" name="TextBox 39"/>
          <p:cNvSpPr/>
          <p:nvPr/>
        </p:nvSpPr>
        <p:spPr>
          <a:xfrm>
            <a:off x="5302440" y="23144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0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28" name="TextBox 40"/>
          <p:cNvSpPr/>
          <p:nvPr/>
        </p:nvSpPr>
        <p:spPr>
          <a:xfrm>
            <a:off x="5309280" y="294696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1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29" name="TextBox 41"/>
          <p:cNvSpPr/>
          <p:nvPr/>
        </p:nvSpPr>
        <p:spPr>
          <a:xfrm>
            <a:off x="5302440" y="362448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2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30" name="Oval 4"/>
          <p:cNvSpPr/>
          <p:nvPr/>
        </p:nvSpPr>
        <p:spPr>
          <a:xfrm>
            <a:off x="6152040" y="2997360"/>
            <a:ext cx="244440" cy="244440"/>
          </a:xfrm>
          <a:prstGeom prst="ellipse">
            <a:avLst/>
          </a:prstGeom>
          <a:gradFill rotWithShape="0">
            <a:gsLst>
              <a:gs pos="0">
                <a:srgbClr val="15a9a9"/>
              </a:gs>
              <a:gs pos="100000">
                <a:srgbClr val="1bdbdb"/>
              </a:gs>
            </a:gsLst>
            <a:lin ang="16200000"/>
          </a:gradFill>
          <a:ln w="9525">
            <a:solidFill>
              <a:srgbClr val="2dcbc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1" name="TextBox 42"/>
          <p:cNvSpPr/>
          <p:nvPr/>
        </p:nvSpPr>
        <p:spPr>
          <a:xfrm>
            <a:off x="804096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4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32" name="Straight Connector 68"/>
          <p:cNvSpPr/>
          <p:nvPr/>
        </p:nvSpPr>
        <p:spPr>
          <a:xfrm>
            <a:off x="693720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TextBox 43"/>
          <p:cNvSpPr/>
          <p:nvPr/>
        </p:nvSpPr>
        <p:spPr>
          <a:xfrm>
            <a:off x="8244360" y="3107160"/>
            <a:ext cx="120384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ff9933"/>
                </a:solidFill>
                <a:latin typeface="Trebuchet MS"/>
                <a:ea typeface="DejaVu Sans"/>
              </a:rPr>
              <a:t>(2.5, 0.5)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34" name="TextBox 63"/>
          <p:cNvSpPr/>
          <p:nvPr/>
        </p:nvSpPr>
        <p:spPr>
          <a:xfrm>
            <a:off x="8244360" y="3446280"/>
            <a:ext cx="120384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1800" spc="-1" strike="noStrike">
                <a:solidFill>
                  <a:srgbClr val="33cccc"/>
                </a:solidFill>
                <a:latin typeface="Trebuchet MS"/>
                <a:ea typeface="DejaVu Sans"/>
              </a:rPr>
              <a:t>(1.0, 1.0)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935" name="Straight Connector 92"/>
          <p:cNvSpPr/>
          <p:nvPr/>
        </p:nvSpPr>
        <p:spPr>
          <a:xfrm>
            <a:off x="7356240" y="2878560"/>
            <a:ext cx="820440" cy="380880"/>
          </a:xfrm>
          <a:prstGeom prst="line">
            <a:avLst/>
          </a:prstGeom>
          <a:ln w="9525">
            <a:solidFill>
              <a:srgbClr val="fe952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Straight Connector 93"/>
          <p:cNvSpPr/>
          <p:nvPr/>
        </p:nvSpPr>
        <p:spPr>
          <a:xfrm>
            <a:off x="6363360" y="3209400"/>
            <a:ext cx="1812960" cy="389520"/>
          </a:xfrm>
          <a:prstGeom prst="line">
            <a:avLst/>
          </a:prstGeom>
          <a:ln w="9525">
            <a:solidFill>
              <a:srgbClr val="2dcbc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PlaceHolder 53"/>
          <p:cNvSpPr/>
          <p:nvPr/>
        </p:nvSpPr>
        <p:spPr>
          <a:xfrm>
            <a:off x="3546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Textures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938" name="" descr=""/>
          <p:cNvPicPr/>
          <p:nvPr/>
        </p:nvPicPr>
        <p:blipFill>
          <a:blip r:embed="rId1"/>
          <a:stretch/>
        </p:blipFill>
        <p:spPr>
          <a:xfrm>
            <a:off x="8961120" y="108720"/>
            <a:ext cx="95508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"/>
          <p:cNvSpPr/>
          <p:nvPr/>
        </p:nvSpPr>
        <p:spPr>
          <a:xfrm>
            <a:off x="2160000" y="2808000"/>
            <a:ext cx="6473520" cy="14227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API Examples ?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940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480" cy="14032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941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720" cy="1121400"/>
          </a:xfrm>
          <a:prstGeom prst="rect">
            <a:avLst/>
          </a:prstGeom>
          <a:ln w="0">
            <a:noFill/>
          </a:ln>
        </p:spPr>
      </p:pic>
      <p:pic>
        <p:nvPicPr>
          <p:cNvPr id="942" name="Cycles- 2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480" cy="16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" descr=""/>
          <p:cNvPicPr/>
          <p:nvPr/>
        </p:nvPicPr>
        <p:blipFill>
          <a:blip r:embed="rId1"/>
          <a:stretch/>
        </p:blipFill>
        <p:spPr>
          <a:xfrm>
            <a:off x="1439640" y="1274760"/>
            <a:ext cx="6839640" cy="3963240"/>
          </a:xfrm>
          <a:prstGeom prst="rect">
            <a:avLst/>
          </a:prstGeom>
          <a:ln w="0">
            <a:noFill/>
          </a:ln>
        </p:spPr>
      </p:pic>
      <p:sp>
        <p:nvSpPr>
          <p:cNvPr id="944" name="PlaceHolder 1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Which GPU do I have ?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" descr=""/>
          <p:cNvPicPr/>
          <p:nvPr/>
        </p:nvPicPr>
        <p:blipFill>
          <a:blip r:embed="rId1"/>
          <a:stretch/>
        </p:blipFill>
        <p:spPr>
          <a:xfrm>
            <a:off x="1980000" y="1465200"/>
            <a:ext cx="6298560" cy="3574080"/>
          </a:xfrm>
          <a:prstGeom prst="rect">
            <a:avLst/>
          </a:prstGeom>
          <a:ln w="0">
            <a:noFill/>
          </a:ln>
        </p:spPr>
      </p:pic>
      <p:sp>
        <p:nvSpPr>
          <p:cNvPr id="946" name="PlaceHolder 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“Timing with CUDA Event API»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" descr=""/>
          <p:cNvPicPr/>
          <p:nvPr/>
        </p:nvPicPr>
        <p:blipFill>
          <a:blip r:embed="rId1"/>
          <a:stretch/>
        </p:blipFill>
        <p:spPr>
          <a:xfrm>
            <a:off x="1975680" y="1440000"/>
            <a:ext cx="6303600" cy="3762000"/>
          </a:xfrm>
          <a:prstGeom prst="rect">
            <a:avLst/>
          </a:prstGeom>
          <a:ln w="0">
            <a:noFill/>
          </a:ln>
        </p:spPr>
      </p:pic>
      <p:sp>
        <p:nvSpPr>
          <p:cNvPr id="948" name="PlaceHolder 2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“Memory Allocations / Copies»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" descr=""/>
          <p:cNvPicPr/>
          <p:nvPr/>
        </p:nvPicPr>
        <p:blipFill>
          <a:blip r:embed="rId1"/>
          <a:stretch/>
        </p:blipFill>
        <p:spPr>
          <a:xfrm>
            <a:off x="1746360" y="1404360"/>
            <a:ext cx="6208920" cy="3828600"/>
          </a:xfrm>
          <a:prstGeom prst="rect">
            <a:avLst/>
          </a:prstGeom>
          <a:ln w="0">
            <a:noFill/>
          </a:ln>
        </p:spPr>
      </p:pic>
      <p:sp>
        <p:nvSpPr>
          <p:cNvPr id="950" name="PlaceHolder 2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“Basic Memory Methods»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" descr=""/>
          <p:cNvPicPr/>
          <p:nvPr/>
        </p:nvPicPr>
        <p:blipFill>
          <a:blip r:embed="rId1"/>
          <a:stretch/>
        </p:blipFill>
        <p:spPr>
          <a:xfrm>
            <a:off x="1440000" y="1324800"/>
            <a:ext cx="6422400" cy="3879720"/>
          </a:xfrm>
          <a:prstGeom prst="rect">
            <a:avLst/>
          </a:prstGeom>
          <a:ln w="0">
            <a:noFill/>
          </a:ln>
        </p:spPr>
      </p:pic>
      <p:sp>
        <p:nvSpPr>
          <p:cNvPr id="952" name="PlaceHolder 2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“Kernel»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504000" y="1755000"/>
            <a:ext cx="9069480" cy="29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General Purpose computation using GPU in applications other than 3D graphics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GPU accelerates critical path of application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Data parallel algorithms leverage GPU attributes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Large data arrays, streaming throughput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Fine-grain SIMD parallelism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Low-latency floating point (FP) computation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Applications – see </a:t>
            </a:r>
            <a:r>
              <a:rPr b="0" lang="en-US" sz="1600" spc="-1" strike="noStrike">
                <a:solidFill>
                  <a:srgbClr val="1f497d"/>
                </a:solidFill>
                <a:latin typeface="Times New Roman"/>
                <a:ea typeface="宋体"/>
              </a:rPr>
              <a:t>//GPGPU.org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Game effects (FX) physics, image processing</a:t>
            </a:r>
            <a:endParaRPr b="0" lang="fr-CH" sz="1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latin typeface="Times New Roman"/>
                <a:ea typeface="宋体"/>
              </a:rPr>
              <a:t>Physical modeling, computational engineering, matrix algebra, convolution, correlation, sorting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193" name="PlaceHolder 72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What is GPGPU ?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" descr=""/>
          <p:cNvPicPr/>
          <p:nvPr/>
        </p:nvPicPr>
        <p:blipFill>
          <a:blip r:embed="rId1"/>
          <a:stretch/>
        </p:blipFill>
        <p:spPr>
          <a:xfrm>
            <a:off x="1980000" y="1260000"/>
            <a:ext cx="6299280" cy="3976560"/>
          </a:xfrm>
          <a:prstGeom prst="rect">
            <a:avLst/>
          </a:prstGeom>
          <a:ln w="0">
            <a:noFill/>
          </a:ln>
        </p:spPr>
      </p:pic>
      <p:sp>
        <p:nvSpPr>
          <p:cNvPr id="954" name="PlaceHolder 2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“Grids, Blocks and Threads»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5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“Thread Indices»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956" name="" descr=""/>
          <p:cNvPicPr/>
          <p:nvPr/>
        </p:nvPicPr>
        <p:blipFill>
          <a:blip r:embed="rId1"/>
          <a:stretch/>
        </p:blipFill>
        <p:spPr>
          <a:xfrm>
            <a:off x="2558880" y="1350720"/>
            <a:ext cx="4970880" cy="294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" descr=""/>
          <p:cNvPicPr/>
          <p:nvPr/>
        </p:nvPicPr>
        <p:blipFill>
          <a:blip r:embed="rId1"/>
          <a:stretch/>
        </p:blipFill>
        <p:spPr>
          <a:xfrm>
            <a:off x="1620000" y="1425600"/>
            <a:ext cx="6526080" cy="3793680"/>
          </a:xfrm>
          <a:prstGeom prst="rect">
            <a:avLst/>
          </a:prstGeom>
          <a:ln w="0">
            <a:noFill/>
          </a:ln>
        </p:spPr>
      </p:pic>
      <p:sp>
        <p:nvSpPr>
          <p:cNvPr id="958" name="PlaceHolder 5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" descr=""/>
          <p:cNvPicPr/>
          <p:nvPr/>
        </p:nvPicPr>
        <p:blipFill>
          <a:blip r:embed="rId1"/>
          <a:stretch/>
        </p:blipFill>
        <p:spPr>
          <a:xfrm>
            <a:off x="2019960" y="1440000"/>
            <a:ext cx="5719320" cy="3649680"/>
          </a:xfrm>
          <a:prstGeom prst="rect">
            <a:avLst/>
          </a:prstGeom>
          <a:ln w="0">
            <a:noFill/>
          </a:ln>
        </p:spPr>
      </p:pic>
      <p:sp>
        <p:nvSpPr>
          <p:cNvPr id="960" name="PlaceHolder 58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7379280" cy="3797280"/>
          </a:xfrm>
          <a:prstGeom prst="rect">
            <a:avLst/>
          </a:prstGeom>
          <a:ln w="0">
            <a:noFill/>
          </a:ln>
        </p:spPr>
      </p:pic>
      <p:sp>
        <p:nvSpPr>
          <p:cNvPr id="962" name="PlaceHolder 5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" descr=""/>
          <p:cNvPicPr/>
          <p:nvPr/>
        </p:nvPicPr>
        <p:blipFill>
          <a:blip r:embed="rId1"/>
          <a:stretch/>
        </p:blipFill>
        <p:spPr>
          <a:xfrm>
            <a:off x="1620000" y="1397520"/>
            <a:ext cx="7199280" cy="3821760"/>
          </a:xfrm>
          <a:prstGeom prst="rect">
            <a:avLst/>
          </a:prstGeom>
          <a:ln w="0">
            <a:noFill/>
          </a:ln>
        </p:spPr>
      </p:pic>
      <p:sp>
        <p:nvSpPr>
          <p:cNvPr id="964" name="PlaceHolder 6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" descr=""/>
          <p:cNvPicPr/>
          <p:nvPr/>
        </p:nvPicPr>
        <p:blipFill>
          <a:blip r:embed="rId1"/>
          <a:stretch/>
        </p:blipFill>
        <p:spPr>
          <a:xfrm>
            <a:off x="1800000" y="1345680"/>
            <a:ext cx="6777720" cy="3693600"/>
          </a:xfrm>
          <a:prstGeom prst="rect">
            <a:avLst/>
          </a:prstGeom>
          <a:ln w="0">
            <a:noFill/>
          </a:ln>
        </p:spPr>
      </p:pic>
      <p:sp>
        <p:nvSpPr>
          <p:cNvPr id="966" name="PlaceHolder 6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" descr=""/>
          <p:cNvPicPr/>
          <p:nvPr/>
        </p:nvPicPr>
        <p:blipFill>
          <a:blip r:embed="rId1"/>
          <a:stretch/>
        </p:blipFill>
        <p:spPr>
          <a:xfrm>
            <a:off x="1800000" y="1440000"/>
            <a:ext cx="6280560" cy="3530160"/>
          </a:xfrm>
          <a:prstGeom prst="rect">
            <a:avLst/>
          </a:prstGeom>
          <a:ln w="0">
            <a:noFill/>
          </a:ln>
        </p:spPr>
      </p:pic>
      <p:sp>
        <p:nvSpPr>
          <p:cNvPr id="968" name="PlaceHolder 6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" descr=""/>
          <p:cNvPicPr/>
          <p:nvPr/>
        </p:nvPicPr>
        <p:blipFill>
          <a:blip r:embed="rId1"/>
          <a:stretch/>
        </p:blipFill>
        <p:spPr>
          <a:xfrm>
            <a:off x="1834560" y="1440000"/>
            <a:ext cx="6624720" cy="3741840"/>
          </a:xfrm>
          <a:prstGeom prst="rect">
            <a:avLst/>
          </a:prstGeom>
          <a:ln w="0">
            <a:noFill/>
          </a:ln>
        </p:spPr>
      </p:pic>
      <p:sp>
        <p:nvSpPr>
          <p:cNvPr id="970" name="PlaceHolder 6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" descr=""/>
          <p:cNvPicPr/>
          <p:nvPr/>
        </p:nvPicPr>
        <p:blipFill>
          <a:blip r:embed="rId1"/>
          <a:stretch/>
        </p:blipFill>
        <p:spPr>
          <a:xfrm>
            <a:off x="1558440" y="1260000"/>
            <a:ext cx="6964200" cy="3959280"/>
          </a:xfrm>
          <a:prstGeom prst="rect">
            <a:avLst/>
          </a:prstGeom>
          <a:ln w="0">
            <a:noFill/>
          </a:ln>
        </p:spPr>
      </p:pic>
      <p:sp>
        <p:nvSpPr>
          <p:cNvPr id="972" name="PlaceHolder 6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589680" y="1630800"/>
            <a:ext cx="948960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Scale code to hundreds of cores running thousands of threads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task runs on the GPU independently from the CPU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CH" sz="2800" spc="-1" strike="noStrike">
              <a:latin typeface="Arial"/>
            </a:endParaRPr>
          </a:p>
        </p:txBody>
      </p:sp>
      <p:pic>
        <p:nvPicPr>
          <p:cNvPr id="195" name="Content Placeholder 66" descr="CUDA_CPU_GPUscr_001-large.jpg"/>
          <p:cNvPicPr/>
          <p:nvPr/>
        </p:nvPicPr>
        <p:blipFill>
          <a:blip r:embed="rId1"/>
          <a:stretch/>
        </p:blipFill>
        <p:spPr>
          <a:xfrm>
            <a:off x="2094480" y="2889360"/>
            <a:ext cx="5912280" cy="184896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05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Goals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1827000" y="1260000"/>
            <a:ext cx="6420600" cy="3959280"/>
          </a:xfrm>
          <a:prstGeom prst="rect">
            <a:avLst/>
          </a:prstGeom>
          <a:ln w="0">
            <a:noFill/>
          </a:ln>
        </p:spPr>
      </p:pic>
      <p:sp>
        <p:nvSpPr>
          <p:cNvPr id="974" name="PlaceHolder 68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" descr=""/>
          <p:cNvPicPr/>
          <p:nvPr/>
        </p:nvPicPr>
        <p:blipFill>
          <a:blip r:embed="rId1"/>
          <a:stretch/>
        </p:blipFill>
        <p:spPr>
          <a:xfrm>
            <a:off x="1417680" y="1260000"/>
            <a:ext cx="6861600" cy="3849840"/>
          </a:xfrm>
          <a:prstGeom prst="rect">
            <a:avLst/>
          </a:prstGeom>
          <a:ln w="0">
            <a:noFill/>
          </a:ln>
        </p:spPr>
      </p:pic>
      <p:sp>
        <p:nvSpPr>
          <p:cNvPr id="976" name="PlaceHolder 6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" descr=""/>
          <p:cNvPicPr/>
          <p:nvPr/>
        </p:nvPicPr>
        <p:blipFill>
          <a:blip r:embed="rId1"/>
          <a:stretch/>
        </p:blipFill>
        <p:spPr>
          <a:xfrm>
            <a:off x="2340000" y="1325520"/>
            <a:ext cx="5621400" cy="3886560"/>
          </a:xfrm>
          <a:prstGeom prst="rect">
            <a:avLst/>
          </a:prstGeom>
          <a:ln w="0">
            <a:noFill/>
          </a:ln>
        </p:spPr>
      </p:pic>
      <p:sp>
        <p:nvSpPr>
          <p:cNvPr id="978" name="PlaceHolder 71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3800" cy="833040"/>
          </a:xfrm>
          <a:prstGeom prst="rect">
            <a:avLst/>
          </a:prstGeom>
          <a:ln w="10800">
            <a:noFill/>
          </a:ln>
        </p:spPr>
      </p:pic>
      <p:pic>
        <p:nvPicPr>
          <p:cNvPr id="980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70960" cy="1814040"/>
          </a:xfrm>
          <a:prstGeom prst="rect">
            <a:avLst/>
          </a:prstGeom>
          <a:ln w="0">
            <a:noFill/>
          </a:ln>
        </p:spPr>
      </p:pic>
      <p:sp>
        <p:nvSpPr>
          <p:cNvPr id="981" name=""/>
          <p:cNvSpPr/>
          <p:nvPr/>
        </p:nvSpPr>
        <p:spPr>
          <a:xfrm>
            <a:off x="4174560" y="3054960"/>
            <a:ext cx="319680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468000" y="2403000"/>
            <a:ext cx="4448880" cy="13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are grouped into thread blocks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are grouped into a single grid</a:t>
            </a:r>
            <a:endParaRPr b="0" lang="fr-CH" sz="1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grid is executed on the GPU as a kernel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198" name="Content Placeholder 67" descr="cuda3.png"/>
          <p:cNvPicPr/>
          <p:nvPr/>
        </p:nvPicPr>
        <p:blipFill>
          <a:blip r:embed="rId1"/>
          <a:stretch/>
        </p:blipFill>
        <p:spPr>
          <a:xfrm>
            <a:off x="5208120" y="1339560"/>
            <a:ext cx="3970440" cy="397080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06"/>
          <p:cNvSpPr/>
          <p:nvPr/>
        </p:nvSpPr>
        <p:spPr>
          <a:xfrm>
            <a:off x="360720" y="22572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Structure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Application>LibreOffice/7.3.3.2$Windows_X86_64 LibreOffice_project/d1d0ea68f081ee2800a922cac8f79445e4603348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2023-09-04T15:02:57Z</dcterms:modified>
  <cp:revision>288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